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349" r:id="rId6"/>
    <p:sldId id="361" r:id="rId7"/>
    <p:sldId id="353" r:id="rId8"/>
    <p:sldId id="363" r:id="rId9"/>
    <p:sldId id="362" r:id="rId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4D4D4D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ягков Антон Андреевич" initials="МА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608"/>
    <a:srgbClr val="E09206"/>
    <a:srgbClr val="F8A208"/>
    <a:srgbClr val="F6BB00"/>
    <a:srgbClr val="F16517"/>
    <a:srgbClr val="F7E711"/>
    <a:srgbClr val="009A46"/>
    <a:srgbClr val="E4BA06"/>
    <a:srgbClr val="E2D208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6" autoAdjust="0"/>
    <p:restoredTop sz="58949" autoAdjust="0"/>
  </p:normalViewPr>
  <p:slideViewPr>
    <p:cSldViewPr showGuides="1">
      <p:cViewPr varScale="1">
        <p:scale>
          <a:sx n="47" d="100"/>
          <a:sy n="47" d="100"/>
        </p:scale>
        <p:origin x="1494" y="60"/>
      </p:cViewPr>
      <p:guideLst>
        <p:guide orient="horz" pos="1026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1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400" cy="49688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688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FA25D052-1454-4E78-B691-21E712A141F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171"/>
            <a:ext cx="2946400" cy="49688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71"/>
            <a:ext cx="2946400" cy="49688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C613EA6B-2037-403F-81F4-B0887F72D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76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45865" cy="4970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77" y="7"/>
            <a:ext cx="2945865" cy="4970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FF71DCBD-71D8-4A69-A21D-43ED76F64BBB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4" y="4715668"/>
            <a:ext cx="5438756" cy="4466309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7939"/>
            <a:ext cx="2945865" cy="4970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77" y="9427939"/>
            <a:ext cx="2945865" cy="4970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CDFA451F-8D2A-4C3F-9A93-F9142CC8F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62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451F-8D2A-4C3F-9A93-F9142CC8FB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0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Добрый день!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обеспечения сохранности автомобильных дорог на сегодняшний день велика в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перспективного развития дорожного хозяйства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введением системы взимания платы «Платон» на автодорогах федерального значения, значительно увеличился поток тяжеловесного и крупногабаритного автотранспорта на региональных дорогах.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Интенсивность движения тяжеловесных транспортных средств по основным региональным дорогам Свердловской области составляет в среднем  650–850 единиц в сутки.  </a:t>
            </a:r>
          </a:p>
          <a:p>
            <a:pPr algn="just"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По отдельным участкам Екатеринбургской кольцевой автодороги (ЕКАД) интенсивность движения тяжеловесных транспортных средств достигает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тысяч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единиц в сутки.  Перегруз автомобиля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только вызывает разрушение  дорожной одежды,  но и создает опасные дорожные  условия для легкового автотранспорта.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Ущерб, который наносят большегрузные</a:t>
            </a: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транспортные средства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автомобильным дорогам, в</a:t>
            </a: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много раз превышает административные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штрафы, которые платят </a:t>
            </a: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перевозчики. По данным  Управления автодорог средний ущерб дорогам за 1 год составляет  1,8  миллиарда рублей.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Средств дорожного фонда не достаточно для ликвидации последствий от нанесенного ущерба.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По ведомственным экспертным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оценкам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	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вред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наносимый автодорогам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единицей тяжеловесного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транспортного средства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осуществляющего движение с превышением допустимых осевых нагрузок и массы, равен воздействию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тысяч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легковых автомобилей. 			</a:t>
            </a:r>
          </a:p>
          <a:p>
            <a:pPr algn="just"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ревышение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допустимых нагрузок на ось негативным образом влияет на разрушение дорожной одежды: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году выполнен дорожный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более, чем на  90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километрах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капитальный  ремонт более, чем на  40 километрах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дорог. </a:t>
            </a:r>
          </a:p>
          <a:p>
            <a:pPr algn="just" fontAlgn="base"/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эти цели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 израсходовано  2,8 миллиарда рублей  из дорожного фонда. </a:t>
            </a:r>
          </a:p>
          <a:p>
            <a:pPr algn="just" fontAlgn="base"/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2018 году на ремонт и капремонт  планируется  понести затраты в объеме 2,2 миллиарда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451F-8D2A-4C3F-9A93-F9142CC8FB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эффективных направлений развития в области обеспечения сохранности автомобильных дорог является создание Системы автоматизированных пунктов весогабаритного контроля на региональных дорогах с наиболее интенсивным потоком тяжеловесного автотранспорта.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Три пункта работают в Свердловской области на Алапаевском  и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Серовском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направлениях с  ноября 2017 года и 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круглосуточном режиме фиксируют нарушения.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Оборудование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весового и габаритного контроля оснащено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тензометрическими датчиками российского производителя. Технические характеристики соответствуют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требованиям российского законодательства.</a:t>
            </a:r>
            <a:endParaRPr lang="ru-RU" sz="1400" b="0" i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Данные о превышении нагрузки на ось, автоматически зафиксированные с АПВГК и данные о разрешениях допустимой массы груза с сервера Управления автодорог по каналам связи через сервер Оператора электронного правительства поступают в Центр автоматической фиксации административных правонарушений УГИБДД, где проходят сверку   сотрудниками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 в режиме одного окна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чего, сотрудники полиции выносят постановления об административных правонарушениях.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период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начала работы  Системы, который составляет 6 месяцев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проверено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371 352 единицы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тяжеловесных единицы транспортных средств.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Вынесено более 1 700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постановлений на сумму порядка 450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Доля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отмененных постановлений составляет всего  2 % по решению суда.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50 процентов суммы оплачиваются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 время льготного периода.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Штрафы, выписанные в конце прошлого сезона, переходят в статистику 2018 года и поступают в региональный дорожный фонд.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В итоге с начала работы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Системы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областной  бюджет поступило 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71,4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 рублей. </a:t>
            </a: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С  начала работы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трех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АПВГК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 ноября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2017 года  по апрель 2018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сравнении с  периодом прошлых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месяцев увеличились в среднем на 20% суммы платежей в счет возмещения вреда, причиненного большегрузными транспортными средствами автомобильным дорогам. И на 30% снизилось количество  транспортных средств, движущихся с превышением предельной нагрузки на ось и общей допустимой массы  в сравнении с аналогичным периодом прошлого года. </a:t>
            </a: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Фактическая сумма предотвращения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ущерба  причиненного автодорогам составила 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 773 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рублей.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указанный период.</a:t>
            </a: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451F-8D2A-4C3F-9A93-F9142CC8FB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2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На поступившие средства  от штрафов планируется создать дополнительно 15 автоматизированных  пунктов и ввести их в эксплуатацию в 2019 году, ч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тобы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предотвратить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на всех основных направлениях Свердловской области.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В перспективе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средства от штрафов, вынесенных с АПВГК и от выдачи специальных разрешений на перевозку тяжеловесных крупногабаритных грузов будут тратиться на восстановление автодорог.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В настоящее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 определены точки дислокации на основных участках региональных дорог с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наибольшими потоками транзитного большегрузного автотранспорта на  восточном, западном и  северном направлении до границы ХМАО, а также на </a:t>
            </a:r>
            <a:r>
              <a:rPr lang="ru-RU" sz="14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ЕКАДе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451F-8D2A-4C3F-9A93-F9142CC8FB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2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показывает, что к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оличество нарушений, зафиксированных с начала работы автоматических  комплексов, снижается. </a:t>
            </a: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Для многих автовладельцев способ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грузоперевозок автомобильным транспортом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является основным и единственным  средством заработка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 д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ля большинства организаций малого и среднего бизнеса размеры штрафов непосильны, в настоящее время активно обсуждается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 перевозчиками, какие дополнительные нововведения, информационные знаки требуется установить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заблаговременного уведомления перевозчиков, чтобы исключить возможность штрафов.</a:t>
            </a: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Также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новыми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изменениями, утвержденными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119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Приказом Минтранса Российской Федерации предполагается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оснащение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стационарных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пунктов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информационными табло, которые сразу могут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оповещать водителей, если рамка зафиксировала перегруз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Но на сегодняшний день на федеральном уровне нет регламентированных требований к  устанавливаемых на стационарных АПВГК электронным средствам оповещения перевозчиков.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По-прежнему остается открытым вопрос о возможности проведения контрольного взвешивания на стационарных постах, разработки отдельных регламентов для перевозки жидких и сыпучих грузов.</a:t>
            </a:r>
          </a:p>
          <a:p>
            <a:pPr algn="just" fontAlgn="base"/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Самый простой и удобный способ решить вопрос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предотвращения нарушений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 это  установить перевозчикам  соответствующие весы при выезде автотранспорта с базы, что поможет исключить возможность превышения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нагрузки на ось.</a:t>
            </a: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	Спасибо </a:t>
            </a:r>
            <a:r>
              <a:rPr lang="ru-RU" smtClean="0"/>
              <a:t>за внимание!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451F-8D2A-4C3F-9A93-F9142CC8FB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62D9-085A-450D-939C-1C67280EB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8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E2B8-0211-4B2B-88B2-9C53FD584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AC94-B6E5-4405-9B0A-193E9E721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96DA-533B-4078-A991-42D6002F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2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B471-6460-4BE5-8BBB-A13F3AFED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0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DF81-4ECD-450B-8A6D-DEF080778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2A7F-0A68-4629-8323-C58315F3A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F2A0-F59D-46B3-9F60-013628CAD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B7A2-746E-443C-9E84-BD0D582E1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6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875B-6BC8-4877-9F68-4DF648457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51B8-95B9-42BD-8EEB-19B5F656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5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76E4773-74ED-425D-BCD7-5F83742E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4" y="2564904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весогабаритного контроля для обеспечения сохранности дорожных покрытий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701" y="5517232"/>
            <a:ext cx="8212633" cy="7948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транспорта и дорожного хозяйства  Свердловской области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179512" y="445159"/>
            <a:ext cx="18938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latin typeface="Calibri" panose="020F0502020204030204" pitchFamily="34" charset="0"/>
              </a:rPr>
              <a:t>1</a:t>
            </a:r>
            <a:endParaRPr lang="ru-RU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Ущерб, наносимый автодорогам большегрузным автотранспортом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664" y="1535113"/>
            <a:ext cx="4040188" cy="1965892"/>
          </a:xfrm>
        </p:spPr>
        <p:txBody>
          <a:bodyPr/>
          <a:lstStyle/>
          <a:p>
            <a:r>
              <a:rPr lang="ru-RU" dirty="0" smtClean="0"/>
              <a:t>Поток </a:t>
            </a:r>
            <a:r>
              <a:rPr lang="ru-RU" dirty="0" err="1"/>
              <a:t>т</a:t>
            </a:r>
            <a:r>
              <a:rPr lang="ru-RU" dirty="0" err="1" smtClean="0"/>
              <a:t>яжеловесныхТС</a:t>
            </a:r>
            <a:r>
              <a:rPr lang="ru-RU" dirty="0" smtClean="0"/>
              <a:t> -  до 6 тыс. ед. в сутки.</a:t>
            </a:r>
          </a:p>
          <a:p>
            <a:r>
              <a:rPr lang="ru-RU" dirty="0" smtClean="0"/>
              <a:t>Средний ущерб – 1,8 млрд. рублей в год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2083367"/>
          </a:xfrm>
        </p:spPr>
        <p:txBody>
          <a:bodyPr/>
          <a:lstStyle/>
          <a:p>
            <a:r>
              <a:rPr lang="ru-RU" dirty="0" smtClean="0"/>
              <a:t>На ремонт и капремонт  дорожного фонда в 2018 году запланировано        2, 2  млрд. рублей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7968"/>
            <a:ext cx="4041775" cy="2744217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12A7F-0A68-4629-8323-C58315F3AFA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3501005"/>
            <a:ext cx="4040188" cy="2744220"/>
          </a:xfrm>
        </p:spPr>
      </p:pic>
    </p:spTree>
    <p:extLst>
      <p:ext uri="{BB962C8B-B14F-4D97-AF65-F5344CB8AC3E}">
        <p14:creationId xmlns:p14="http://schemas.microsoft.com/office/powerpoint/2010/main" val="168126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1" cy="1210146"/>
          </a:xfrm>
        </p:spPr>
        <p:txBody>
          <a:bodyPr/>
          <a:lstStyle/>
          <a:p>
            <a:r>
              <a:rPr lang="ru-RU" sz="2800" dirty="0" smtClean="0"/>
              <a:t>         Развитие  АПВГК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96DA-533B-4078-A991-42D6002FECA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Картинки по запросу картинки автоматизированных пунктов весогабаритного контрол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68760"/>
            <a:ext cx="8230969" cy="49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сети  АПВГК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4" y="273050"/>
            <a:ext cx="522128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ЕКАД;</a:t>
            </a:r>
          </a:p>
          <a:p>
            <a:r>
              <a:rPr lang="ru-RU" dirty="0" smtClean="0"/>
              <a:t>- Ревда-Дегтярск-</a:t>
            </a:r>
            <a:r>
              <a:rPr lang="ru-RU" dirty="0" err="1" smtClean="0"/>
              <a:t>Курганово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Екатеринбург – Полевской;</a:t>
            </a:r>
          </a:p>
          <a:p>
            <a:r>
              <a:rPr lang="ru-RU" dirty="0" smtClean="0"/>
              <a:t>- Камышлов-Ирбит-Туринск-Тавда;</a:t>
            </a:r>
          </a:p>
          <a:p>
            <a:r>
              <a:rPr lang="ru-RU" dirty="0" smtClean="0"/>
              <a:t>- До границы  Тюменской  области;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Горбуновское</a:t>
            </a:r>
            <a:r>
              <a:rPr lang="ru-RU" dirty="0" smtClean="0"/>
              <a:t> –Байкалово-Ирбит;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Ивдель</a:t>
            </a:r>
            <a:r>
              <a:rPr lang="ru-RU" dirty="0" smtClean="0"/>
              <a:t> – Граница ХМАО;</a:t>
            </a:r>
          </a:p>
          <a:p>
            <a:r>
              <a:rPr lang="ru-RU" dirty="0" smtClean="0"/>
              <a:t>- Верхняя Тура – Качканар;</a:t>
            </a:r>
          </a:p>
          <a:p>
            <a:r>
              <a:rPr lang="ru-RU" dirty="0" smtClean="0"/>
              <a:t>- Невьянск- Реж-Артемовский;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Николо</a:t>
            </a:r>
            <a:r>
              <a:rPr lang="ru-RU" dirty="0" smtClean="0"/>
              <a:t>-Павловское – Алапаевск;</a:t>
            </a:r>
          </a:p>
          <a:p>
            <a:r>
              <a:rPr lang="ru-RU" dirty="0" smtClean="0"/>
              <a:t>- Нижние Серги- Михайловское-Арти;</a:t>
            </a:r>
          </a:p>
          <a:p>
            <a:r>
              <a:rPr lang="ru-RU" dirty="0" smtClean="0"/>
              <a:t>- Ачит-Месягутово.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0875B-6BC8-4877-9F68-4DF6484570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1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Предотвращение ущерба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620" y="1417637"/>
            <a:ext cx="4040188" cy="1579313"/>
          </a:xfrm>
        </p:spPr>
        <p:txBody>
          <a:bodyPr/>
          <a:lstStyle/>
          <a:p>
            <a:r>
              <a:rPr lang="ru-RU" dirty="0" smtClean="0"/>
              <a:t>Увеличение разрешений </a:t>
            </a:r>
            <a:r>
              <a:rPr lang="ru-RU" dirty="0" smtClean="0"/>
              <a:t>в среднем на </a:t>
            </a:r>
            <a:r>
              <a:rPr lang="ru-RU" dirty="0"/>
              <a:t>2</a:t>
            </a:r>
            <a:r>
              <a:rPr lang="ru-RU" dirty="0" smtClean="0"/>
              <a:t>0</a:t>
            </a:r>
            <a:r>
              <a:rPr lang="ru-RU" dirty="0" smtClean="0"/>
              <a:t>%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8506"/>
            <a:ext cx="4173859" cy="283765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1579312"/>
          </a:xfrm>
        </p:spPr>
        <p:txBody>
          <a:bodyPr/>
          <a:lstStyle/>
          <a:p>
            <a:r>
              <a:rPr lang="ru-RU" dirty="0" smtClean="0"/>
              <a:t>Предотвращение ущерба </a:t>
            </a:r>
            <a:r>
              <a:rPr lang="ru-RU" dirty="0" smtClean="0"/>
              <a:t>более</a:t>
            </a:r>
            <a:r>
              <a:rPr lang="ru-RU" dirty="0" smtClean="0"/>
              <a:t> 773 </a:t>
            </a:r>
            <a:r>
              <a:rPr lang="ru-RU" dirty="0" smtClean="0"/>
              <a:t>млн. рублей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88505"/>
            <a:ext cx="4041775" cy="2837657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12A7F-0A68-4629-8323-C58315F3AFA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5104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2677254B3E1E4A88CA02CAF4EFCCE9" ma:contentTypeVersion="1" ma:contentTypeDescription="Создание документа." ma:contentTypeScope="" ma:versionID="04c22404e86175c2d1edb23934375146">
  <xsd:schema xmlns:xsd="http://www.w3.org/2001/XMLSchema" xmlns:xs="http://www.w3.org/2001/XMLSchema" xmlns:p="http://schemas.microsoft.com/office/2006/metadata/properties" xmlns:ns1="http://schemas.microsoft.com/sharepoint/v3" xmlns:ns2="bcb4b992-8298-4bb4-9783-7d1db5adba34" targetNamespace="http://schemas.microsoft.com/office/2006/metadata/properties" ma:root="true" ma:fieldsID="8b79c2a80035176314ba4f3e027b9332" ns1:_="" ns2:_="">
    <xsd:import namespace="http://schemas.microsoft.com/sharepoint/v3"/>
    <xsd:import namespace="bcb4b992-8298-4bb4-9783-7d1db5adba3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&quot;Дата начала расписания&quot; — это столбец сайта, созданный средством публикации. Он используется для указания даты и времени первого отображения данной страницы для посетителей сайта.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&quot;Дата окончания расписания&quot; — это столбец сайта, созданный средством публикации. Он используется для указания даты и времени прекращения отображения данной страницы для посетителей сайта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b992-8298-4bb4-9783-7d1db5adba34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FFB16F97CED744BC9601BEFF4FA79A" ma:contentTypeVersion="8" ma:contentTypeDescription="Создание документа." ma:contentTypeScope="" ma:versionID="623c015be7abe06d8427506445c7b3d0">
  <xsd:schema xmlns:xsd="http://www.w3.org/2001/XMLSchema" xmlns:xs="http://www.w3.org/2001/XMLSchema" xmlns:p="http://schemas.microsoft.com/office/2006/metadata/properties" xmlns:ns2="9ed8bfb2-e5bb-4bc2-b8c9-0a465731fd9c" xmlns:ns3="c71e830d-bbe0-4ff3-ac8d-0cbc05d0dfee" targetNamespace="http://schemas.microsoft.com/office/2006/metadata/properties" ma:root="true" ma:fieldsID="1566347ff72a3682e143aa2da8d75706" ns2:_="" ns3:_="">
    <xsd:import namespace="9ed8bfb2-e5bb-4bc2-b8c9-0a465731fd9c"/>
    <xsd:import namespace="c71e830d-bbe0-4ff3-ac8d-0cbc05d0df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8bfb2-e5bb-4bc2-b8c9-0a465731fd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e830d-bbe0-4ff3-ac8d-0cbc05d0d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C76E9-C297-43E7-A1FF-E6A07FCF8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b4b992-8298-4bb4-9783-7d1db5adb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71C52-7145-449A-8AB6-F99BCA9424D2}"/>
</file>

<file path=customXml/itemProps3.xml><?xml version="1.0" encoding="utf-8"?>
<ds:datastoreItem xmlns:ds="http://schemas.openxmlformats.org/officeDocument/2006/customXml" ds:itemID="{66552004-2DE1-49E4-84C5-9A68DB1A53E1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bcb4b992-8298-4bb4-9783-7d1db5adba34"/>
    <ds:schemaRef ds:uri="http://schemas.microsoft.com/office/2006/documentManagement/typ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53FEA0C-29AD-4B47-A82D-FFF4FD260E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17231</TotalTime>
  <Words>151</Words>
  <Application>Microsoft Office PowerPoint</Application>
  <PresentationFormat>Экран (4:3)</PresentationFormat>
  <Paragraphs>72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Ущерб, наносимый автодорогам большегрузным автотранспортом</vt:lpstr>
      <vt:lpstr>         Развитие  АПВГК</vt:lpstr>
      <vt:lpstr>Развитие сети  АПВГК</vt:lpstr>
      <vt:lpstr>Предотвращение ущерба</vt:lpstr>
    </vt:vector>
  </TitlesOfParts>
  <Company>PSO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органов государственной власти Свердловской области  в сфере информационных технологий и связи</dc:title>
  <dc:creator>bobikova</dc:creator>
  <cp:lastModifiedBy>Сулицкая Елена Анатольевна</cp:lastModifiedBy>
  <cp:revision>937</cp:revision>
  <cp:lastPrinted>2018-05-21T09:35:27Z</cp:lastPrinted>
  <dcterms:created xsi:type="dcterms:W3CDTF">2010-04-09T08:56:12Z</dcterms:created>
  <dcterms:modified xsi:type="dcterms:W3CDTF">2018-05-24T09:28:41Z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0x01010003FFB16F97CED744BC9601BEFF4FA79A</vt:lpwstr>
  </property>
</Properties>
</file>