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97" name="Shape 39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openxmlformats.org/officeDocument/2006/relationships/image" Target="../media/image1.jpeg"/></Relationships>
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Образец подзаголовка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1.jpeg" descr="пр копия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2638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Текст заголовка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  <a:endParaRPr sz="1400"/>
          </a:p>
          <a:p>
            <a:pPr lvl="1">
              <a:defRPr sz="1800"/>
            </a:pPr>
            <a:r>
              <a:rPr sz="1400"/>
              <a:t>Уровень текста 2</a:t>
            </a:r>
            <a:endParaRPr sz="1400"/>
          </a:p>
          <a:p>
            <a:pPr lvl="2">
              <a:defRPr sz="1800"/>
            </a:pPr>
            <a:r>
              <a:rPr sz="1400"/>
              <a:t>Уровень текста 3</a:t>
            </a:r>
            <a:endParaRPr sz="1400"/>
          </a:p>
          <a:p>
            <a:pPr lvl="3">
              <a:defRPr sz="1800"/>
            </a:pPr>
            <a:r>
              <a:rPr sz="1400"/>
              <a:t>Уровень текста 4</a:t>
            </a:r>
            <a:endParaRPr sz="1400"/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Текст заголовка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1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2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3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4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  <a:endParaRPr sz="2800"/>
          </a:p>
          <a:p>
            <a:pPr lvl="1">
              <a:defRPr sz="1800"/>
            </a:pPr>
            <a:r>
              <a:rPr sz="2800"/>
              <a:t>Уровень текста 2</a:t>
            </a:r>
            <a:endParaRPr sz="2800"/>
          </a:p>
          <a:p>
            <a:pPr lvl="2">
              <a:defRPr sz="1800"/>
            </a:pPr>
            <a:r>
              <a:rPr sz="2800"/>
              <a:t>Уровень текста 3</a:t>
            </a:r>
            <a:endParaRPr sz="2800"/>
          </a:p>
          <a:p>
            <a:pPr lvl="3">
              <a:defRPr sz="1800"/>
            </a:pPr>
            <a:r>
              <a:rPr sz="2800"/>
              <a:t>Уровень текста 4</a:t>
            </a:r>
            <a:endParaRPr sz="2800"/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Уровень текста 1</a:t>
            </a:r>
            <a:endParaRPr b="1" sz="2400"/>
          </a:p>
          <a:p>
            <a:pPr lvl="1">
              <a:defRPr b="0" sz="1800"/>
            </a:pPr>
            <a:r>
              <a:rPr b="1" sz="2400"/>
              <a:t>Уровень текста 2</a:t>
            </a:r>
            <a:endParaRPr b="1" sz="2400"/>
          </a:p>
          <a:p>
            <a:pPr lvl="2">
              <a:defRPr b="0" sz="1800"/>
            </a:pPr>
            <a:r>
              <a:rPr b="1" sz="2400"/>
              <a:t>Уровень текста 3</a:t>
            </a:r>
            <a:endParaRPr b="1" sz="2400"/>
          </a:p>
          <a:p>
            <a:pPr lvl="3">
              <a:defRPr b="0" sz="1800"/>
            </a:pPr>
            <a:r>
              <a:rPr b="1" sz="2400"/>
              <a:t>Уровень текста 4</a:t>
            </a:r>
            <a:endParaRPr b="1" sz="2400"/>
          </a:p>
          <a:p>
            <a:pPr lvl="4">
              <a:defRPr b="0" sz="1800"/>
            </a:pPr>
            <a:r>
              <a:rPr b="1" sz="2400"/>
              <a:t>Уровень текста 5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Текст заголовка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Текст заголовка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  <a:endParaRPr sz="1400"/>
          </a:p>
          <a:p>
            <a:pPr lvl="1">
              <a:defRPr sz="1800"/>
            </a:pPr>
            <a:r>
              <a:rPr sz="1400"/>
              <a:t>Уровень текста 2</a:t>
            </a:r>
            <a:endParaRPr sz="1400"/>
          </a:p>
          <a:p>
            <a:pPr lvl="2">
              <a:defRPr sz="1800"/>
            </a:pPr>
            <a:r>
              <a:rPr sz="1400"/>
              <a:t>Уровень текста 3</a:t>
            </a:r>
            <a:endParaRPr sz="1400"/>
          </a:p>
          <a:p>
            <a:pPr lvl="3">
              <a:defRPr sz="1800"/>
            </a:pPr>
            <a:r>
              <a:rPr sz="1400"/>
              <a:t>Уровень текста 4</a:t>
            </a:r>
            <a:endParaRPr sz="1400"/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1.jpeg" descr="пр копия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2638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1.jpeg" descr="пр копия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2638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и объек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раздел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>
            <a:noAutofit/>
          </a:bodyPr>
          <a:lstStyle>
            <a:lvl1pPr algn="l">
              <a:defRPr b="1" cap="all" sz="4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1</a:t>
            </a:r>
            <a:endParaRPr sz="20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2</a:t>
            </a:r>
            <a:endParaRPr sz="20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3</a:t>
            </a:r>
            <a:endParaRPr sz="20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4</a:t>
            </a:r>
            <a:endParaRPr sz="20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Два объект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1</a:t>
            </a:r>
            <a:endParaRPr sz="28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2</a:t>
            </a:r>
            <a:endParaRPr sz="28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3</a:t>
            </a:r>
            <a:endParaRPr sz="28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4</a:t>
            </a:r>
            <a:endParaRPr sz="28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Сравнение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1</a:t>
            </a:r>
            <a:endParaRPr b="1" sz="2400">
              <a:solidFill>
                <a:srgbClr val="333399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2</a:t>
            </a:r>
            <a:endParaRPr b="1" sz="2400">
              <a:solidFill>
                <a:srgbClr val="333399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3</a:t>
            </a:r>
            <a:endParaRPr b="1" sz="2400">
              <a:solidFill>
                <a:srgbClr val="333399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4</a:t>
            </a:r>
            <a:endParaRPr b="1" sz="2400">
              <a:solidFill>
                <a:srgbClr val="333399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Только заголово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Пустой слайд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Объект с подписью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algn="l">
              <a:defRPr b="1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Рисунок с подписью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algn="l">
              <a:defRPr b="1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1</a:t>
            </a:r>
            <a:endParaRPr sz="14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2</a:t>
            </a:r>
            <a:endParaRPr sz="14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3</a:t>
            </a:r>
            <a:endParaRPr sz="14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4</a:t>
            </a:r>
            <a:endParaRPr sz="14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Образец заголовка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и вертикальный текс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Вертикальный заголовок и текс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141" name="Shape 141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текст и объек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текст и диаграмм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153" name="Shape 153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таблиц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158" name="Shape 158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62" name="Shape 162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Текст заголовка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1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2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3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4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166" name="Shape 166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  <a:endParaRPr sz="2800"/>
          </a:p>
          <a:p>
            <a:pPr lvl="1">
              <a:defRPr sz="1800"/>
            </a:pPr>
            <a:r>
              <a:rPr sz="2800"/>
              <a:t>Уровень текста 2</a:t>
            </a:r>
            <a:endParaRPr sz="2800"/>
          </a:p>
          <a:p>
            <a:pPr lvl="2">
              <a:defRPr sz="1800"/>
            </a:pPr>
            <a:r>
              <a:rPr sz="2800"/>
              <a:t>Уровень текста 3</a:t>
            </a:r>
            <a:endParaRPr sz="2800"/>
          </a:p>
          <a:p>
            <a:pPr lvl="3">
              <a:defRPr sz="1800"/>
            </a:pPr>
            <a:r>
              <a:rPr sz="2800"/>
              <a:t>Уровень текста 4</a:t>
            </a:r>
            <a:endParaRPr sz="2800"/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Уровень текста 1</a:t>
            </a:r>
            <a:endParaRPr b="1" sz="2400"/>
          </a:p>
          <a:p>
            <a:pPr lvl="1">
              <a:defRPr b="0" sz="1800"/>
            </a:pPr>
            <a:r>
              <a:rPr b="1" sz="2400"/>
              <a:t>Уровень текста 2</a:t>
            </a:r>
            <a:endParaRPr b="1" sz="2400"/>
          </a:p>
          <a:p>
            <a:pPr lvl="2">
              <a:defRPr b="0" sz="1800"/>
            </a:pPr>
            <a:r>
              <a:rPr b="1" sz="2400"/>
              <a:t>Уровень текста 3</a:t>
            </a:r>
            <a:endParaRPr b="1" sz="2400"/>
          </a:p>
          <a:p>
            <a:pPr lvl="3">
              <a:defRPr b="0" sz="1800"/>
            </a:pPr>
            <a:r>
              <a:rPr b="1" sz="2400"/>
              <a:t>Уровень текста 4</a:t>
            </a:r>
            <a:endParaRPr b="1" sz="2400"/>
          </a:p>
          <a:p>
            <a:pPr lvl="4">
              <a:defRPr b="0" sz="1800"/>
            </a:pPr>
            <a:r>
              <a:rPr b="1" sz="2400"/>
              <a:t>Уровень текста 5</a:t>
            </a:r>
          </a:p>
        </p:txBody>
      </p:sp>
      <p:sp>
        <p:nvSpPr>
          <p:cNvPr id="174" name="Shape 174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77" name="Shape 177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  <a:endParaRPr sz="2800"/>
          </a:p>
          <a:p>
            <a:pPr lvl="1">
              <a:defRPr sz="1800"/>
            </a:pPr>
            <a:r>
              <a:rPr sz="2800"/>
              <a:t>Второй уровень</a:t>
            </a:r>
            <a:endParaRPr sz="2800"/>
          </a:p>
          <a:p>
            <a:pPr lvl="2">
              <a:defRPr sz="1800"/>
            </a:pPr>
            <a:r>
              <a:rPr sz="2800"/>
              <a:t>Третий уровень</a:t>
            </a:r>
            <a:endParaRPr sz="2800"/>
          </a:p>
          <a:p>
            <a:pPr lvl="3">
              <a:defRPr sz="1800"/>
            </a:pPr>
            <a:r>
              <a:rPr sz="2800"/>
              <a:t>Четвертый уровень</a:t>
            </a:r>
            <a:endParaRPr sz="2800"/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Текст заголовка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81" name="Shape 181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Текст заголовка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  <a:endParaRPr sz="1400"/>
          </a:p>
          <a:p>
            <a:pPr lvl="1">
              <a:defRPr sz="1800"/>
            </a:pPr>
            <a:r>
              <a:rPr sz="1400"/>
              <a:t>Уровень текста 2</a:t>
            </a:r>
            <a:endParaRPr sz="1400"/>
          </a:p>
          <a:p>
            <a:pPr lvl="2">
              <a:defRPr sz="1800"/>
            </a:pPr>
            <a:r>
              <a:rPr sz="1400"/>
              <a:t>Уровень текста 3</a:t>
            </a:r>
            <a:endParaRPr sz="1400"/>
          </a:p>
          <a:p>
            <a:pPr lvl="3">
              <a:defRPr sz="1800"/>
            </a:pPr>
            <a:r>
              <a:rPr sz="1400"/>
              <a:t>Уровень текста 4</a:t>
            </a:r>
            <a:endParaRPr sz="1400"/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185" name="Shape 185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1.jpeg" descr="пр копия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2638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итульный слайд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1.jpeg" descr="пр копия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2638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и объек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207" name="Shape 207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раздел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>
            <a:noAutofit/>
          </a:bodyPr>
          <a:lstStyle>
            <a:lvl1pPr algn="l">
              <a:defRPr b="1" cap="all" sz="4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1</a:t>
            </a:r>
            <a:endParaRPr sz="20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2</a:t>
            </a:r>
            <a:endParaRPr sz="20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3</a:t>
            </a:r>
            <a:endParaRPr sz="20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4</a:t>
            </a:r>
            <a:endParaRPr sz="20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213" name="Shape 213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Два объект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1</a:t>
            </a:r>
            <a:endParaRPr sz="28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2</a:t>
            </a:r>
            <a:endParaRPr sz="28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3</a:t>
            </a:r>
            <a:endParaRPr sz="28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4</a:t>
            </a:r>
            <a:endParaRPr sz="28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219" name="Shape 219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Сравнение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1</a:t>
            </a:r>
            <a:endParaRPr b="1" sz="2400">
              <a:solidFill>
                <a:srgbClr val="333399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2</a:t>
            </a:r>
            <a:endParaRPr b="1" sz="2400">
              <a:solidFill>
                <a:srgbClr val="333399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3</a:t>
            </a:r>
            <a:endParaRPr b="1" sz="2400">
              <a:solidFill>
                <a:srgbClr val="333399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4</a:t>
            </a:r>
            <a:endParaRPr b="1" sz="2400">
              <a:solidFill>
                <a:srgbClr val="333399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225" name="Shape 225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Образец текста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Только заголово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30" name="Shape 230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Пустой слайд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Объект с подписью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algn="l">
              <a:defRPr b="1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240" name="Shape 240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Рисунок с подписью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algn="l">
              <a:defRPr b="1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1</a:t>
            </a:r>
            <a:endParaRPr sz="14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2</a:t>
            </a:r>
            <a:endParaRPr sz="14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3</a:t>
            </a:r>
            <a:endParaRPr sz="14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4</a:t>
            </a:r>
            <a:endParaRPr sz="14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246" name="Shape 246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и вертикальный текс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252" name="Shape 252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Вертикальный заголовок и текс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57" name="Shape 257"/>
          <p:cNvSpPr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258" name="Shape 258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текст и объек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63" name="Shape 263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264" name="Shape 264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текст и диаграмм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69" name="Shape 26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270" name="Shape 270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таблиц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275" name="Shape 275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title"/>
          </p:nvPr>
        </p:nvSpPr>
        <p:spPr>
          <a:xfrm>
            <a:off x="1406525" y="989012"/>
            <a:ext cx="7313614" cy="1220789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80" name="Shape 280"/>
          <p:cNvSpPr/>
          <p:nvPr>
            <p:ph type="body" idx="1"/>
          </p:nvPr>
        </p:nvSpPr>
        <p:spPr>
          <a:xfrm>
            <a:off x="609600" y="2209800"/>
            <a:ext cx="7923214" cy="3541714"/>
          </a:xfrm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281" name="Shape 281"/>
          <p:cNvSpPr/>
          <p:nvPr>
            <p:ph type="sldNum" sz="quarter" idx="2"/>
          </p:nvPr>
        </p:nvSpPr>
        <p:spPr>
          <a:xfrm>
            <a:off x="0" y="6529458"/>
            <a:ext cx="938213" cy="26497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84" name="Shape 2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285" name="Shape 285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Текст заголовка</a:t>
            </a:r>
          </a:p>
        </p:txBody>
      </p:sp>
      <p:sp>
        <p:nvSpPr>
          <p:cNvPr id="288" name="Shape 288"/>
          <p:cNvSpPr/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1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2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3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4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289" name="Shape 289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92" name="Shape 292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  <a:endParaRPr sz="2800"/>
          </a:p>
          <a:p>
            <a:pPr lvl="1">
              <a:defRPr sz="1800"/>
            </a:pPr>
            <a:r>
              <a:rPr sz="2800"/>
              <a:t>Уровень текста 2</a:t>
            </a:r>
            <a:endParaRPr sz="2800"/>
          </a:p>
          <a:p>
            <a:pPr lvl="2">
              <a:defRPr sz="1800"/>
            </a:pPr>
            <a:r>
              <a:rPr sz="2800"/>
              <a:t>Уровень текста 3</a:t>
            </a:r>
            <a:endParaRPr sz="2800"/>
          </a:p>
          <a:p>
            <a:pPr lvl="3">
              <a:defRPr sz="1800"/>
            </a:pPr>
            <a:r>
              <a:rPr sz="2800"/>
              <a:t>Уровень текста 4</a:t>
            </a:r>
            <a:endParaRPr sz="2800"/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293" name="Shape 293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96" name="Shape 296"/>
          <p:cNvSpPr/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Уровень текста 1</a:t>
            </a:r>
            <a:endParaRPr b="1" sz="2400"/>
          </a:p>
          <a:p>
            <a:pPr lvl="1">
              <a:defRPr b="0" sz="1800"/>
            </a:pPr>
            <a:r>
              <a:rPr b="1" sz="2400"/>
              <a:t>Уровень текста 2</a:t>
            </a:r>
            <a:endParaRPr b="1" sz="2400"/>
          </a:p>
          <a:p>
            <a:pPr lvl="2">
              <a:defRPr b="0" sz="1800"/>
            </a:pPr>
            <a:r>
              <a:rPr b="1" sz="2400"/>
              <a:t>Уровень текста 3</a:t>
            </a:r>
            <a:endParaRPr b="1" sz="2400"/>
          </a:p>
          <a:p>
            <a:pPr lvl="3">
              <a:defRPr b="0" sz="1800"/>
            </a:pPr>
            <a:r>
              <a:rPr b="1" sz="2400"/>
              <a:t>Уровень текста 4</a:t>
            </a:r>
            <a:endParaRPr b="1" sz="2400"/>
          </a:p>
          <a:p>
            <a:pPr lvl="4">
              <a:defRPr b="0" sz="1800"/>
            </a:pPr>
            <a:r>
              <a:rPr b="1" sz="2400"/>
              <a:t>Уровень текста 5</a:t>
            </a:r>
          </a:p>
        </p:txBody>
      </p:sp>
      <p:sp>
        <p:nvSpPr>
          <p:cNvPr id="297" name="Shape 297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00" name="Shape 300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Текст заголовка</a:t>
            </a:r>
          </a:p>
        </p:txBody>
      </p:sp>
      <p:sp>
        <p:nvSpPr>
          <p:cNvPr id="305" name="Shape 305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06" name="Shape 306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Текст заголовка</a:t>
            </a:r>
          </a:p>
        </p:txBody>
      </p:sp>
      <p:sp>
        <p:nvSpPr>
          <p:cNvPr id="309" name="Shape 309"/>
          <p:cNvSpPr/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  <a:endParaRPr sz="1400"/>
          </a:p>
          <a:p>
            <a:pPr lvl="1">
              <a:defRPr sz="1800"/>
            </a:pPr>
            <a:r>
              <a:rPr sz="1400"/>
              <a:t>Уровень текста 2</a:t>
            </a:r>
            <a:endParaRPr sz="1400"/>
          </a:p>
          <a:p>
            <a:pPr lvl="2">
              <a:defRPr sz="1800"/>
            </a:pPr>
            <a:r>
              <a:rPr sz="1400"/>
              <a:t>Уровень текста 3</a:t>
            </a:r>
            <a:endParaRPr sz="1400"/>
          </a:p>
          <a:p>
            <a:pPr lvl="3">
              <a:defRPr sz="1800"/>
            </a:pPr>
            <a:r>
              <a:rPr sz="1400"/>
              <a:t>Уровень текста 4</a:t>
            </a:r>
            <a:endParaRPr sz="1400"/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310" name="Shape 310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13" name="Shape 3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14" name="Shape 314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17" name="Shape 317"/>
          <p:cNvSpPr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 lIns="45718" tIns="45718" rIns="45718" bIns="45718"/>
          <a:lstStyle>
            <a:lvl2pPr marL="783771" indent="-326571"/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18" name="Shape 318"/>
          <p:cNvSpPr/>
          <p:nvPr>
            <p:ph type="sldNum" sz="quarter" idx="2"/>
          </p:nvPr>
        </p:nvSpPr>
        <p:spPr>
          <a:xfrm>
            <a:off x="6553200" y="6406427"/>
            <a:ext cx="2133600" cy="2649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1.jpeg" descr="пр копия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2638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и объек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26" name="Shape 3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327" name="Shape 327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раздел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8" tIns="45718" rIns="45718" bIns="45718" anchor="t">
            <a:noAutofit/>
          </a:bodyPr>
          <a:lstStyle>
            <a:lvl1pPr algn="l">
              <a:defRPr b="1" cap="all" sz="4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40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32" name="Shape 332"/>
          <p:cNvSpPr/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1</a:t>
            </a:r>
            <a:endParaRPr sz="20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2</a:t>
            </a:r>
            <a:endParaRPr sz="20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3</a:t>
            </a:r>
            <a:endParaRPr sz="20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4</a:t>
            </a:r>
            <a:endParaRPr sz="20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333" name="Shape 333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Два объект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38" name="Shape 338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8" indent="-320038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FontTx/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1</a:t>
            </a:r>
            <a:endParaRPr sz="28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2</a:t>
            </a:r>
            <a:endParaRPr sz="28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3</a:t>
            </a:r>
            <a:endParaRPr sz="28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4</a:t>
            </a:r>
            <a:endParaRPr sz="28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339" name="Shape 339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Сравнение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44" name="Shape 344"/>
          <p:cNvSpPr/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b="1"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1</a:t>
            </a:r>
            <a:endParaRPr b="1" sz="2400">
              <a:solidFill>
                <a:srgbClr val="333399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2</a:t>
            </a:r>
            <a:endParaRPr b="1" sz="2400">
              <a:solidFill>
                <a:srgbClr val="333399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3</a:t>
            </a:r>
            <a:endParaRPr b="1" sz="2400">
              <a:solidFill>
                <a:srgbClr val="333399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4</a:t>
            </a:r>
            <a:endParaRPr b="1" sz="2400">
              <a:solidFill>
                <a:srgbClr val="333399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345" name="Shape 345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Только заголовок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50" name="Shape 350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Пустой слайд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Объект с подписью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algn="l">
              <a:defRPr b="1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59" name="Shape 359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360" name="Shape 360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Рисунок с подписью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lIns="45718" tIns="45718" rIns="45718" bIns="45718" anchor="b">
            <a:noAutofit/>
          </a:bodyPr>
          <a:lstStyle>
            <a:lvl1pPr algn="l">
              <a:defRPr b="1"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65" name="Shape 365"/>
          <p:cNvSpPr/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1</a:t>
            </a:r>
            <a:endParaRPr sz="14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2</a:t>
            </a:r>
            <a:endParaRPr sz="14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3</a:t>
            </a:r>
            <a:endParaRPr sz="14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4</a:t>
            </a:r>
            <a:endParaRPr sz="14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366" name="Shape 366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Образец заголовка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Заголовок и вертикальный текс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71" name="Shape 3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372" name="Shape 372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Вертикальный заголовок и текс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77" name="Shape 377"/>
          <p:cNvSpPr/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378" name="Shape 378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текст и объек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38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83" name="Shape 383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384" name="Shape 384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текст и диаграмм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89" name="Shape 38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83771" indent="-326571"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FontTx/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1</a:t>
            </a:r>
            <a:endParaRPr sz="3200">
              <a:solidFill>
                <a:srgbClr val="33339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2</a:t>
            </a:r>
            <a:endParaRPr sz="3200">
              <a:solidFill>
                <a:srgbClr val="33339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3</a:t>
            </a:r>
            <a:endParaRPr sz="3200">
              <a:solidFill>
                <a:srgbClr val="33339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4</a:t>
            </a:r>
            <a:endParaRPr sz="3200">
              <a:solidFill>
                <a:srgbClr val="33339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33399"/>
                </a:solidFill>
              </a:rPr>
              <a:t>Уровень текста 5</a:t>
            </a:r>
          </a:p>
        </p:txBody>
      </p:sp>
      <p:sp>
        <p:nvSpPr>
          <p:cNvPr id="390" name="Shape 390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таблица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age2.jpeg" descr="пр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624638"/>
            <a:ext cx="9144000" cy="26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mage4.jpeg" descr="пр 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90805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394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 lIns="45718" tIns="45718" rIns="45718" bIns="45718">
            <a:noAutofit/>
          </a:bodyPr>
          <a:lstStyle>
            <a:lvl1pPr>
              <a:defRPr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333399"/>
                </a:solidFill>
              </a:rPr>
              <a:t>Текст заголовка</a:t>
            </a:r>
          </a:p>
        </p:txBody>
      </p:sp>
      <p:sp>
        <p:nvSpPr>
          <p:cNvPr id="395" name="Shape 395"/>
          <p:cNvSpPr/>
          <p:nvPr>
            <p:ph type="sldNum" sz="quarter" idx="2"/>
          </p:nvPr>
        </p:nvSpPr>
        <p:spPr>
          <a:xfrm>
            <a:off x="7046913" y="6580188"/>
            <a:ext cx="2133602" cy="313391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b="1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Образец заголовка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Образец текста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Образец текста</a:t>
            </a:r>
            <a:endParaRPr sz="3200"/>
          </a:p>
          <a:p>
            <a:pPr lvl="1">
              <a:defRPr sz="1800"/>
            </a:pPr>
            <a:r>
              <a:rPr sz="3200"/>
              <a:t>Второй уровень</a:t>
            </a:r>
            <a:endParaRPr sz="3200"/>
          </a:p>
          <a:p>
            <a:pPr lvl="2">
              <a:defRPr sz="1800"/>
            </a:pPr>
            <a:r>
              <a:rPr sz="3200"/>
              <a:t>Третий уровень</a:t>
            </a:r>
            <a:endParaRPr sz="3200"/>
          </a:p>
          <a:p>
            <a:pPr lvl="3">
              <a:defRPr sz="1800"/>
            </a:pPr>
            <a:r>
              <a:rPr sz="3200"/>
              <a:t>Четвертый уровень</a:t>
            </a:r>
            <a:endParaRPr sz="3200"/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consultantplus://offline/ref=C1A6A81FB12FAB72CB88436DD89086429D20A3269C66AEE70765280CDFAAE411ED9A5B7310E3F4B4g8F2K" TargetMode="External"/><Relationship Id="rId3" Type="http://schemas.openxmlformats.org/officeDocument/2006/relationships/hyperlink" Target="consultantplus://offline/ref=C1A6A81FB12FAB72CB88436DD89086429D20A3269C66AEE70765280CDFAAE411ED9A5B7310E2F0B7g8F3K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9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539750" y="2557463"/>
            <a:ext cx="8353425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800"/>
            </a:lvl1pPr>
          </a:lstStyle>
          <a:p>
            <a:pPr lvl="0">
              <a:defRPr b="0" sz="1800"/>
            </a:pPr>
            <a:r>
              <a:rPr b="1" sz="2800"/>
              <a:t>Контроль за соблюдением законодательства о контрактной системе в сфере закупок товаров, работ, услуг для обеспечения государственных и муниципальных нужд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type="title"/>
          </p:nvPr>
        </p:nvSpPr>
        <p:spPr>
          <a:xfrm>
            <a:off x="571471" y="142851"/>
            <a:ext cx="8229601" cy="1214448"/>
          </a:xfrm>
          <a:prstGeom prst="rect">
            <a:avLst/>
          </a:prstGeom>
        </p:spPr>
        <p:txBody>
          <a:bodyPr/>
          <a:lstStyle>
            <a:lvl1pPr defTabSz="832104">
              <a:defRPr sz="4004"/>
            </a:lvl1pPr>
          </a:lstStyle>
          <a:p>
            <a:pPr lvl="0">
              <a:defRPr sz="1800"/>
            </a:pPr>
            <a:r>
              <a:rPr sz="4004"/>
              <a:t>Требования к участникам закупки</a:t>
            </a:r>
          </a:p>
        </p:txBody>
      </p:sp>
      <p:sp>
        <p:nvSpPr>
          <p:cNvPr id="471" name="Shape 47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/>
            </a:pPr>
            <a:r>
              <a:rPr sz="3200"/>
              <a:t>Пункт 10 части 1 статьи 31 Закона о контрактной системе</a:t>
            </a:r>
            <a:endParaRPr sz="3200"/>
          </a:p>
          <a:p>
            <a:pPr lvl="0">
              <a:lnSpc>
                <a:spcPct val="90000"/>
              </a:lnSpc>
              <a:defRPr sz="1800"/>
            </a:pPr>
            <a:r>
              <a:rPr sz="3200"/>
              <a:t>Участник закупки не является офшорной компанией</a:t>
            </a:r>
            <a:endParaRPr sz="3200"/>
          </a:p>
          <a:p>
            <a:pPr lvl="0">
              <a:lnSpc>
                <a:spcPct val="90000"/>
              </a:lnSpc>
              <a:defRPr sz="1800"/>
            </a:pPr>
            <a:r>
              <a:rPr sz="3200"/>
              <a:t>Пункт 2 части 5 статьи 66 Закона о контрактной системе:</a:t>
            </a:r>
            <a:endParaRPr sz="3200"/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defRPr sz="1800"/>
            </a:pPr>
            <a:r>
              <a:rPr sz="2800"/>
              <a:t>декларация о соответствии участника такого аукциона требованиям, установленным </a:t>
            </a:r>
            <a:r>
              <a:rPr sz="2800">
                <a:hlinkClick r:id="rId2" invalidUrl="" action="" tgtFrame="" tooltip="" history="1" highlightClick="0" endSnd="0"/>
              </a:rPr>
              <a:t>пунктами 3 - </a:t>
            </a:r>
            <a:r>
              <a:rPr sz="2800">
                <a:hlinkClick r:id="rId3" invalidUrl="" action="" tgtFrame="" tooltip="" history="1" highlightClick="0" endSnd="0"/>
              </a:rPr>
              <a:t>9 части 1 статьи 31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/>
          <p:nvPr>
            <p:ph type="body" idx="1"/>
          </p:nvPr>
        </p:nvSpPr>
        <p:spPr>
          <a:xfrm>
            <a:off x="457200" y="404663"/>
            <a:ext cx="8363271" cy="5976666"/>
          </a:xfrm>
          <a:prstGeom prst="rect">
            <a:avLst/>
          </a:prstGeom>
        </p:spPr>
        <p:txBody>
          <a:bodyPr/>
          <a:lstStyle/>
          <a:p>
            <a:pPr lvl="0" marL="336042" indent="-336042" algn="just" defTabSz="896111">
              <a:defRPr sz="1800"/>
            </a:pPr>
            <a:endParaRPr sz="2744"/>
          </a:p>
          <a:p>
            <a:pPr lvl="0" marL="336042" indent="-336042" algn="just" defTabSz="896111">
              <a:defRPr sz="1800"/>
            </a:pPr>
            <a:r>
              <a:rPr sz="2744"/>
              <a:t>Заказчик вправе установить требование об отсутствии в реестре недобросовестных поставщиков, ведение которого осуществляется в соответствии с Законом № 44-ФЗ  (ч.1.1 ст.31)</a:t>
            </a:r>
            <a:endParaRPr sz="2744"/>
          </a:p>
          <a:p>
            <a:pPr lvl="0" marL="336042" indent="-336042" algn="just" defTabSz="896111">
              <a:defRPr sz="1800"/>
            </a:pPr>
            <a:endParaRPr sz="2744"/>
          </a:p>
          <a:p>
            <a:pPr lvl="0" marL="336042" indent="-336042" algn="just" defTabSz="896111">
              <a:defRPr sz="1800"/>
            </a:pPr>
            <a:r>
              <a:rPr sz="2744"/>
              <a:t>Правительство вправе установить дополнительные требования к участникам закупки (ч. 2 и ч. 2.1 ст. 31 Закона № 44-ФЗ)</a:t>
            </a:r>
            <a:endParaRPr sz="2744"/>
          </a:p>
          <a:p>
            <a:pPr lvl="0" marL="0" indent="0" algn="just" defTabSz="896111">
              <a:buSzTx/>
              <a:buNone/>
              <a:defRPr sz="1800"/>
            </a:pPr>
            <a:r>
              <a:rPr i="1" sz="2744"/>
              <a:t>В настоящее время действуют дополнительные требования к участникам закупки, установленные Постановлением № 99).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type="title"/>
          </p:nvPr>
        </p:nvSpPr>
        <p:spPr>
          <a:xfrm>
            <a:off x="423054" y="260647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7609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76092"/>
                </a:solidFill>
              </a:rPr>
              <a:t>Постановление № 99 (дополнительные требования к участникам закупки)</a:t>
            </a:r>
          </a:p>
        </p:txBody>
      </p:sp>
      <p:grpSp>
        <p:nvGrpSpPr>
          <p:cNvPr id="478" name="Group 478"/>
          <p:cNvGrpSpPr/>
          <p:nvPr/>
        </p:nvGrpSpPr>
        <p:grpSpPr>
          <a:xfrm>
            <a:off x="392156" y="1967067"/>
            <a:ext cx="4114801" cy="3384377"/>
            <a:chOff x="0" y="0"/>
            <a:chExt cx="4114800" cy="3384375"/>
          </a:xfrm>
        </p:grpSpPr>
        <p:sp>
          <p:nvSpPr>
            <p:cNvPr id="476" name="Shape 476"/>
            <p:cNvSpPr/>
            <p:nvPr/>
          </p:nvSpPr>
          <p:spPr>
            <a:xfrm>
              <a:off x="0" y="0"/>
              <a:ext cx="4114800" cy="338437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77" name="Shape 477"/>
            <p:cNvSpPr/>
            <p:nvPr/>
          </p:nvSpPr>
          <p:spPr>
            <a:xfrm>
              <a:off x="165212" y="630467"/>
              <a:ext cx="3784376" cy="212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2800">
                  <a:solidFill>
                    <a:srgbClr val="FFFFFF"/>
                  </a:solidFill>
                </a:rPr>
                <a:t>Приложение № 1 устанавливает </a:t>
              </a:r>
              <a:r>
                <a:rPr b="1" sz="2800" u="sng">
                  <a:solidFill>
                    <a:srgbClr val="FFFFFF"/>
                  </a:solidFill>
                </a:rPr>
                <a:t>только </a:t>
              </a:r>
              <a:r>
                <a:rPr sz="2800">
                  <a:solidFill>
                    <a:srgbClr val="FFFFFF"/>
                  </a:solidFill>
                </a:rPr>
                <a:t>дополнительные требования к участникам закупки</a:t>
              </a:r>
            </a:p>
          </p:txBody>
        </p:sp>
      </p:grpSp>
      <p:grpSp>
        <p:nvGrpSpPr>
          <p:cNvPr id="481" name="Group 481"/>
          <p:cNvGrpSpPr/>
          <p:nvPr/>
        </p:nvGrpSpPr>
        <p:grpSpPr>
          <a:xfrm>
            <a:off x="4716016" y="1967069"/>
            <a:ext cx="4176465" cy="3384377"/>
            <a:chOff x="0" y="0"/>
            <a:chExt cx="4176464" cy="3384375"/>
          </a:xfrm>
        </p:grpSpPr>
        <p:sp>
          <p:nvSpPr>
            <p:cNvPr id="479" name="Shape 479"/>
            <p:cNvSpPr/>
            <p:nvPr/>
          </p:nvSpPr>
          <p:spPr>
            <a:xfrm>
              <a:off x="0" y="0"/>
              <a:ext cx="4176465" cy="3384376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165211" y="293918"/>
              <a:ext cx="3846042" cy="2796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2800">
                  <a:solidFill>
                    <a:srgbClr val="FFFFFF"/>
                  </a:solidFill>
                </a:rPr>
                <a:t>Приложение № 2 устанавливает </a:t>
              </a:r>
              <a:r>
                <a:rPr b="1" sz="2800" u="sng">
                  <a:solidFill>
                    <a:srgbClr val="FFFFFF"/>
                  </a:solidFill>
                </a:rPr>
                <a:t>только </a:t>
              </a:r>
              <a:r>
                <a:rPr sz="2800">
                  <a:solidFill>
                    <a:srgbClr val="FFFFFF"/>
                  </a:solidFill>
                </a:rPr>
                <a:t>случаи проведения конкурса с ограниченным участием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>
            <p:ph type="title"/>
          </p:nvPr>
        </p:nvSpPr>
        <p:spPr>
          <a:xfrm>
            <a:off x="539551" y="620687"/>
            <a:ext cx="8229601" cy="2520282"/>
          </a:xfrm>
          <a:prstGeom prst="rect">
            <a:avLst/>
          </a:prstGeom>
        </p:spPr>
        <p:txBody>
          <a:bodyPr/>
          <a:lstStyle>
            <a:lvl1pPr>
              <a:defRPr sz="39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3900"/>
              <a:t>Совместное письмо Минэкономразвития России и ФАС России от 28.08.2015 № АЦ/45739/15 о применении Постановления № 99</a:t>
            </a:r>
          </a:p>
        </p:txBody>
      </p:sp>
      <p:pic>
        <p:nvPicPr>
          <p:cNvPr id="484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743" y="3861048"/>
            <a:ext cx="4822826" cy="2784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87" name="Shape 48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Постановление Правительства РФ от 15.05.2017 № 570 «Об утверждении видов и объемов работ по строительству, реконструкции объектов капитального строительства, которые подрядчик обязан выполнить самостоятельно».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0" name="Shape 49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900"/>
            </a:lvl1pPr>
          </a:lstStyle>
          <a:p>
            <a:pPr lvl="0">
              <a:defRPr sz="1800"/>
            </a:pPr>
            <a:r>
              <a:rPr sz="2900"/>
              <a:t>Постановление Правительства РФ от 12.05.2017 № 563 «О ПОРЯДКЕ И ОБ ОСНОВАНИЯХ ЗАКЛЮЧЕНИЯ КОНТРАКТОВ, ПРЕДМЕТОМ КОТОРЫХ ЯВЛЯЕТСЯ ОДНОВРЕМЕННО ВЫПОЛНЕНИЕ РАБОТ ПО ПРОЕКТИРОВАНИЮ, СТРОИТЕЛЬСТВУ И ВВОДУ В ЭКСПЛУАТАЦИЮ ОБЪЕКТОВ КАПИТАЛЬНОГО СТРОИТЕЛЬСТВА, И О ВНЕСЕНИИ ИЗМЕНЕНИЙ В НЕКОТОРЫЕ АКТЫ ПРАВИТЕЛЬСТВА РОССИЙСКОЙ ФЕДЕРАЦИИ».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/>
        </p:nvSpPr>
        <p:spPr>
          <a:xfrm>
            <a:off x="539750" y="3789040"/>
            <a:ext cx="8353425" cy="98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b="1" sz="3200">
                <a:latin typeface="+mn-lt"/>
                <a:ea typeface="+mn-ea"/>
                <a:cs typeface="+mn-cs"/>
                <a:sym typeface="Helvetica Neue"/>
              </a:rPr>
              <a:t>Спасибо за внимание!</a:t>
            </a:r>
          </a:p>
        </p:txBody>
      </p:sp>
      <p:pic>
        <p:nvPicPr>
          <p:cNvPr id="493" name="image8.png" descr="http://sk59.ru/wp-content/uploads/2012/05/74883_108677495865485_106577446075490_59887_2054652_n.preview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0827" y="1124744"/>
            <a:ext cx="2736307" cy="29732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type="title"/>
          </p:nvPr>
        </p:nvSpPr>
        <p:spPr>
          <a:xfrm>
            <a:off x="609600" y="0"/>
            <a:ext cx="7924800" cy="620688"/>
          </a:xfrm>
          <a:prstGeom prst="rect">
            <a:avLst/>
          </a:prstGeom>
        </p:spPr>
        <p:txBody>
          <a:bodyPr lIns="0" tIns="0" rIns="0" bIns="0"/>
          <a:lstStyle/>
          <a:p>
            <a:pPr lvl="0" defTabSz="325526">
              <a:defRPr sz="1800"/>
            </a:pPr>
            <a:br>
              <a:rPr sz="1424"/>
            </a:br>
            <a:r>
              <a:rPr b="1" sz="1424"/>
              <a:t>КОНТРОЛЬ ФАС РОССИИ</a:t>
            </a:r>
            <a:br>
              <a:rPr b="1" sz="1424"/>
            </a:br>
          </a:p>
        </p:txBody>
      </p:sp>
      <p:grpSp>
        <p:nvGrpSpPr>
          <p:cNvPr id="414" name="Group 414"/>
          <p:cNvGrpSpPr/>
          <p:nvPr/>
        </p:nvGrpSpPr>
        <p:grpSpPr>
          <a:xfrm>
            <a:off x="617099" y="1183926"/>
            <a:ext cx="7909805" cy="4896549"/>
            <a:chOff x="0" y="0"/>
            <a:chExt cx="7909804" cy="4896547"/>
          </a:xfrm>
        </p:grpSpPr>
        <p:grpSp>
          <p:nvGrpSpPr>
            <p:cNvPr id="404" name="Group 404"/>
            <p:cNvGrpSpPr/>
            <p:nvPr/>
          </p:nvGrpSpPr>
          <p:grpSpPr>
            <a:xfrm>
              <a:off x="0" y="0"/>
              <a:ext cx="3766575" cy="2259946"/>
              <a:chOff x="0" y="0"/>
              <a:chExt cx="3766574" cy="2259945"/>
            </a:xfrm>
          </p:grpSpPr>
          <p:sp>
            <p:nvSpPr>
              <p:cNvPr id="402" name="Shape 402"/>
              <p:cNvSpPr/>
              <p:nvPr/>
            </p:nvSpPr>
            <p:spPr>
              <a:xfrm>
                <a:off x="0" y="0"/>
                <a:ext cx="3766575" cy="2259946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85A9AC"/>
                  </a:gs>
                  <a:gs pos="80000">
                    <a:srgbClr val="AFDEE1"/>
                  </a:gs>
                  <a:gs pos="100000">
                    <a:srgbClr val="AFE0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 sz="3500"/>
                </a:pPr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66228" y="88572"/>
                <a:ext cx="3634117" cy="2082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 sz="3500"/>
                </a:lvl1pPr>
              </a:lstStyle>
              <a:p>
                <a:pPr lvl="0">
                  <a:defRPr b="0" sz="1800"/>
                </a:pPr>
                <a:r>
                  <a:rPr b="1" sz="3500"/>
                  <a:t>Рассмотрение жалоб участников закупки</a:t>
                </a:r>
              </a:p>
            </p:txBody>
          </p:sp>
        </p:grpSp>
        <p:grpSp>
          <p:nvGrpSpPr>
            <p:cNvPr id="407" name="Group 407"/>
            <p:cNvGrpSpPr/>
            <p:nvPr/>
          </p:nvGrpSpPr>
          <p:grpSpPr>
            <a:xfrm>
              <a:off x="4143229" y="0"/>
              <a:ext cx="3766576" cy="2259946"/>
              <a:chOff x="0" y="0"/>
              <a:chExt cx="3766575" cy="2259945"/>
            </a:xfrm>
          </p:grpSpPr>
          <p:sp>
            <p:nvSpPr>
              <p:cNvPr id="405" name="Shape 405"/>
              <p:cNvSpPr/>
              <p:nvPr/>
            </p:nvSpPr>
            <p:spPr>
              <a:xfrm>
                <a:off x="-1" y="0"/>
                <a:ext cx="3766577" cy="2259946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85A9AC"/>
                  </a:gs>
                  <a:gs pos="80000">
                    <a:srgbClr val="AFDEE1"/>
                  </a:gs>
                  <a:gs pos="100000">
                    <a:srgbClr val="AFE0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b="1" sz="3500"/>
                </a:pPr>
              </a:p>
            </p:txBody>
          </p:sp>
          <p:sp>
            <p:nvSpPr>
              <p:cNvPr id="406" name="Shape 406"/>
              <p:cNvSpPr/>
              <p:nvPr/>
            </p:nvSpPr>
            <p:spPr>
              <a:xfrm>
                <a:off x="66227" y="88572"/>
                <a:ext cx="3634119" cy="2082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b="1" sz="3500"/>
                </a:lvl1pPr>
              </a:lstStyle>
              <a:p>
                <a:pPr lvl="0">
                  <a:defRPr b="0" sz="1800"/>
                </a:pPr>
                <a:r>
                  <a:rPr b="1" sz="3500"/>
                  <a:t>Внеплановые проверки при осуществлении закупок</a:t>
                </a:r>
              </a:p>
            </p:txBody>
          </p:sp>
        </p:grpSp>
        <p:grpSp>
          <p:nvGrpSpPr>
            <p:cNvPr id="410" name="Group 410"/>
            <p:cNvGrpSpPr/>
            <p:nvPr/>
          </p:nvGrpSpPr>
          <p:grpSpPr>
            <a:xfrm>
              <a:off x="4143229" y="2636601"/>
              <a:ext cx="3766576" cy="2259947"/>
              <a:chOff x="0" y="0"/>
              <a:chExt cx="3766575" cy="2259946"/>
            </a:xfrm>
          </p:grpSpPr>
          <p:sp>
            <p:nvSpPr>
              <p:cNvPr id="408" name="Shape 408"/>
              <p:cNvSpPr/>
              <p:nvPr/>
            </p:nvSpPr>
            <p:spPr>
              <a:xfrm>
                <a:off x="0" y="0"/>
                <a:ext cx="3766576" cy="2259947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85A9AC"/>
                  </a:gs>
                  <a:gs pos="80000">
                    <a:srgbClr val="AFDEE1"/>
                  </a:gs>
                  <a:gs pos="100000">
                    <a:srgbClr val="AFE0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3500"/>
                </a:pPr>
              </a:p>
            </p:txBody>
          </p:sp>
          <p:sp>
            <p:nvSpPr>
              <p:cNvPr id="409" name="Shape 409"/>
              <p:cNvSpPr/>
              <p:nvPr/>
            </p:nvSpPr>
            <p:spPr>
              <a:xfrm>
                <a:off x="66227" y="139373"/>
                <a:ext cx="3634120" cy="1981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 sz="2200"/>
                </a:lvl1pPr>
              </a:lstStyle>
              <a:p>
                <a:pPr lvl="0">
                  <a:defRPr sz="1800"/>
                </a:pPr>
                <a:r>
                  <a:rPr sz="2200"/>
                  <a:t>Согласование возможности заключения государственного или муниципального контракта с единственным поставщиком</a:t>
                </a:r>
              </a:p>
            </p:txBody>
          </p:sp>
        </p:grpSp>
        <p:grpSp>
          <p:nvGrpSpPr>
            <p:cNvPr id="413" name="Group 413"/>
            <p:cNvGrpSpPr/>
            <p:nvPr/>
          </p:nvGrpSpPr>
          <p:grpSpPr>
            <a:xfrm>
              <a:off x="0" y="2636602"/>
              <a:ext cx="3882894" cy="2259946"/>
              <a:chOff x="0" y="0"/>
              <a:chExt cx="3882893" cy="2259945"/>
            </a:xfrm>
          </p:grpSpPr>
          <p:sp>
            <p:nvSpPr>
              <p:cNvPr id="411" name="Shape 411"/>
              <p:cNvSpPr/>
              <p:nvPr/>
            </p:nvSpPr>
            <p:spPr>
              <a:xfrm>
                <a:off x="0" y="0"/>
                <a:ext cx="3766575" cy="2259946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85A9AC"/>
                  </a:gs>
                  <a:gs pos="80000">
                    <a:srgbClr val="AFDEE1"/>
                  </a:gs>
                  <a:gs pos="100000">
                    <a:srgbClr val="AFE0E4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3500"/>
                </a:pPr>
              </a:p>
            </p:txBody>
          </p:sp>
          <p:sp>
            <p:nvSpPr>
              <p:cNvPr id="412" name="Shape 412"/>
              <p:cNvSpPr/>
              <p:nvPr/>
            </p:nvSpPr>
            <p:spPr>
              <a:xfrm>
                <a:off x="66228" y="348922"/>
                <a:ext cx="3816666" cy="1562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/>
                <a:r>
                  <a:rPr sz="3500"/>
                  <a:t>Ведение реестра недобросовестн</a:t>
                </a:r>
                <a:r>
                  <a:rPr sz="3500"/>
                  <a:t>ы</a:t>
                </a:r>
                <a:r>
                  <a:rPr sz="3500"/>
                  <a:t>х поставщиков</a:t>
                </a:r>
              </a:p>
            </p:txBody>
          </p:sp>
        </p:grpSp>
      </p:grp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>
            <p:ph type="title" idx="4294967295"/>
          </p:nvPr>
        </p:nvSpPr>
        <p:spPr>
          <a:xfrm>
            <a:off x="914400" y="-17465"/>
            <a:ext cx="8229600" cy="638180"/>
          </a:xfrm>
          <a:prstGeom prst="rect">
            <a:avLst/>
          </a:prstGeom>
        </p:spPr>
        <p:txBody>
          <a:bodyPr/>
          <a:lstStyle>
            <a:lvl1pPr>
              <a:defRPr b="1" sz="3200"/>
            </a:lvl1pPr>
          </a:lstStyle>
          <a:p>
            <a:pPr lvl="0">
              <a:defRPr b="0" sz="1800"/>
            </a:pPr>
            <a:r>
              <a:rPr b="1" sz="3200"/>
              <a:t>ВНЕПЛАНОВАЯ ПРОВЕРКА</a:t>
            </a:r>
          </a:p>
        </p:txBody>
      </p:sp>
      <p:sp>
        <p:nvSpPr>
          <p:cNvPr id="417" name="Shape 417"/>
          <p:cNvSpPr/>
          <p:nvPr/>
        </p:nvSpPr>
        <p:spPr>
          <a:xfrm>
            <a:off x="323850" y="2285992"/>
            <a:ext cx="8496300" cy="339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lnSpc>
                <a:spcPct val="80000"/>
              </a:lnSpc>
              <a:buSzPct val="100000"/>
              <a:buFont typeface="Arial"/>
              <a:buChar char="•"/>
            </a:pPr>
          </a:p>
          <a:p>
            <a:pPr lvl="0" algn="just">
              <a:lnSpc>
                <a:spcPct val="80000"/>
              </a:lnSpc>
              <a:buSzPct val="100000"/>
              <a:buFont typeface="Arial"/>
              <a:buChar char="•"/>
            </a:pPr>
          </a:p>
          <a:p>
            <a:pPr lvl="0" algn="just">
              <a:lnSpc>
                <a:spcPct val="80000"/>
              </a:lnSpc>
              <a:buSzPct val="100000"/>
              <a:buFont typeface="Arial"/>
              <a:buChar char="•"/>
            </a:pPr>
            <a:r>
              <a:t> отзыв заявителем жалобы до рассмотрения ее по существу</a:t>
            </a:r>
          </a:p>
          <a:p>
            <a:pPr lvl="0" algn="just">
              <a:lnSpc>
                <a:spcPct val="80000"/>
              </a:lnSpc>
            </a:pPr>
            <a:r>
              <a:t> </a:t>
            </a:r>
          </a:p>
          <a:p>
            <a:pPr lvl="0" algn="just">
              <a:lnSpc>
                <a:spcPct val="80000"/>
              </a:lnSpc>
              <a:buSzPct val="100000"/>
              <a:buFont typeface="Arial"/>
              <a:buChar char="•"/>
            </a:pPr>
            <a:r>
              <a:t> неисполнение предписания об устранении нарушений Закона о контрактной системе </a:t>
            </a:r>
          </a:p>
          <a:p>
            <a:pPr lvl="0" algn="just">
              <a:lnSpc>
                <a:spcPct val="80000"/>
              </a:lnSpc>
              <a:buSzPct val="100000"/>
              <a:buFont typeface="Arial"/>
              <a:buChar char="•"/>
            </a:pPr>
          </a:p>
          <a:p>
            <a:pPr lvl="0" algn="just">
              <a:lnSpc>
                <a:spcPct val="80000"/>
              </a:lnSpc>
              <a:buSzPct val="100000"/>
              <a:buFont typeface="Arial"/>
              <a:buChar char="•"/>
            </a:pPr>
            <a:r>
              <a:t> обращение поданная заказчиком (уполномоченным органом, оператором электронной площадки)</a:t>
            </a:r>
          </a:p>
          <a:p>
            <a:pPr lvl="0" algn="just">
              <a:lnSpc>
                <a:spcPct val="80000"/>
              </a:lnSpc>
              <a:buSzPct val="100000"/>
              <a:buFont typeface="Arial"/>
              <a:buChar char="•"/>
            </a:pPr>
          </a:p>
          <a:p>
            <a:pPr lvl="0" algn="just">
              <a:lnSpc>
                <a:spcPct val="80000"/>
              </a:lnSpc>
              <a:buSzPct val="100000"/>
              <a:buFont typeface="Arial"/>
              <a:buChar char="•"/>
            </a:pPr>
            <a:r>
              <a:t> поступление обращения (информации), содержаще</a:t>
            </a:r>
            <a:r>
              <a:t>й</a:t>
            </a:r>
            <a:r>
              <a:t> информацию о признаках нарушения закона о контрактной системе</a:t>
            </a:r>
          </a:p>
          <a:p>
            <a:pPr lvl="0" algn="just">
              <a:lnSpc>
                <a:spcPct val="80000"/>
              </a:lnSpc>
              <a:buSzPct val="100000"/>
              <a:buFont typeface="Arial"/>
              <a:buChar char="•"/>
            </a:pPr>
          </a:p>
          <a:p>
            <a:pPr lvl="0" algn="r"/>
            <a:r>
              <a:rPr b="1" i="1"/>
              <a:t>Часть 15 статьи 99 </a:t>
            </a:r>
            <a:endParaRPr b="1" i="1"/>
          </a:p>
          <a:p>
            <a:pPr lvl="0" algn="r"/>
            <a:r>
              <a:rPr b="1" i="1"/>
              <a:t>Закона о контрактной системе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1"/>
          <p:cNvGrpSpPr/>
          <p:nvPr/>
        </p:nvGrpSpPr>
        <p:grpSpPr>
          <a:xfrm>
            <a:off x="251521" y="4357687"/>
            <a:ext cx="2677419" cy="2239965"/>
            <a:chOff x="0" y="0"/>
            <a:chExt cx="2677418" cy="2239964"/>
          </a:xfrm>
        </p:grpSpPr>
        <p:sp>
          <p:nvSpPr>
            <p:cNvPr id="419" name="Shape 419"/>
            <p:cNvSpPr/>
            <p:nvPr/>
          </p:nvSpPr>
          <p:spPr>
            <a:xfrm>
              <a:off x="0" y="0"/>
              <a:ext cx="2677419" cy="223996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2000"/>
              </a:pPr>
            </a:p>
          </p:txBody>
        </p:sp>
        <p:sp>
          <p:nvSpPr>
            <p:cNvPr id="420" name="Shape 420"/>
            <p:cNvSpPr/>
            <p:nvPr/>
          </p:nvSpPr>
          <p:spPr>
            <a:xfrm>
              <a:off x="109345" y="681831"/>
              <a:ext cx="2458729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При проведении электронных аукционов</a:t>
              </a:r>
            </a:p>
          </p:txBody>
        </p:sp>
      </p:grpSp>
      <p:grpSp>
        <p:nvGrpSpPr>
          <p:cNvPr id="424" name="Group 424"/>
          <p:cNvGrpSpPr/>
          <p:nvPr/>
        </p:nvGrpSpPr>
        <p:grpSpPr>
          <a:xfrm>
            <a:off x="251521" y="1071562"/>
            <a:ext cx="2677419" cy="3143251"/>
            <a:chOff x="0" y="0"/>
            <a:chExt cx="2677418" cy="3143250"/>
          </a:xfrm>
        </p:grpSpPr>
        <p:sp>
          <p:nvSpPr>
            <p:cNvPr id="422" name="Shape 422"/>
            <p:cNvSpPr/>
            <p:nvPr/>
          </p:nvSpPr>
          <p:spPr>
            <a:xfrm>
              <a:off x="0" y="0"/>
              <a:ext cx="2677419" cy="314325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416F"/>
                </a:gs>
                <a:gs pos="50000">
                  <a:srgbClr val="005EA1"/>
                </a:gs>
                <a:gs pos="100000">
                  <a:srgbClr val="0070C0"/>
                </a:gs>
              </a:gsLst>
              <a:lin ang="16200000" scaled="0"/>
            </a:gradFill>
            <a:ln w="25400" cap="flat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3" name="Shape 423"/>
            <p:cNvSpPr/>
            <p:nvPr/>
          </p:nvSpPr>
          <p:spPr>
            <a:xfrm>
              <a:off x="130699" y="1038225"/>
              <a:ext cx="2416020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b="1">
                  <a:solidFill>
                    <a:srgbClr val="FFFFFF"/>
                  </a:solidFill>
                </a:rPr>
                <a:t>Нарушения операторами электронных площадок</a:t>
              </a:r>
            </a:p>
          </p:txBody>
        </p:sp>
      </p:grpSp>
      <p:grpSp>
        <p:nvGrpSpPr>
          <p:cNvPr id="427" name="Group 427"/>
          <p:cNvGrpSpPr/>
          <p:nvPr/>
        </p:nvGrpSpPr>
        <p:grpSpPr>
          <a:xfrm>
            <a:off x="3283266" y="1071562"/>
            <a:ext cx="2857503" cy="3071817"/>
            <a:chOff x="0" y="0"/>
            <a:chExt cx="2857501" cy="3071815"/>
          </a:xfrm>
        </p:grpSpPr>
        <p:sp>
          <p:nvSpPr>
            <p:cNvPr id="425" name="Shape 425"/>
            <p:cNvSpPr/>
            <p:nvPr/>
          </p:nvSpPr>
          <p:spPr>
            <a:xfrm>
              <a:off x="-1" y="0"/>
              <a:ext cx="2857503" cy="3071817"/>
            </a:xfrm>
            <a:prstGeom prst="roundRect">
              <a:avLst>
                <a:gd name="adj" fmla="val 9831"/>
              </a:avLst>
            </a:prstGeom>
            <a:gradFill flip="none" rotWithShape="1">
              <a:gsLst>
                <a:gs pos="0">
                  <a:srgbClr val="12253B"/>
                </a:gs>
                <a:gs pos="50000">
                  <a:srgbClr val="1B3555"/>
                </a:gs>
                <a:gs pos="100000">
                  <a:srgbClr val="204066"/>
                </a:gs>
              </a:gsLst>
              <a:lin ang="16200000" scaled="0"/>
            </a:gradFill>
            <a:ln w="25400" cap="flat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6" name="Shape 426"/>
            <p:cNvSpPr/>
            <p:nvPr/>
          </p:nvSpPr>
          <p:spPr>
            <a:xfrm>
              <a:off x="82277" y="805657"/>
              <a:ext cx="2692946" cy="1460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FFFFFF"/>
                  </a:solidFill>
                </a:rPr>
                <a:t>Нарушения должностными лицами заказчиков, уполномоченных органов</a:t>
              </a:r>
            </a:p>
          </p:txBody>
        </p:sp>
      </p:grpSp>
      <p:sp>
        <p:nvSpPr>
          <p:cNvPr id="428" name="Shape 428"/>
          <p:cNvSpPr/>
          <p:nvPr/>
        </p:nvSpPr>
        <p:spPr>
          <a:xfrm>
            <a:off x="0" y="26193"/>
            <a:ext cx="914400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3200"/>
            </a:lvl1pPr>
          </a:lstStyle>
          <a:p>
            <a:pPr lvl="0">
              <a:defRPr b="0" sz="1800"/>
            </a:pPr>
            <a:r>
              <a:rPr b="1" sz="3200"/>
              <a:t>ТИПИЧНЫЕ НАРУШЕНИЯ </a:t>
            </a:r>
          </a:p>
        </p:txBody>
      </p:sp>
      <p:grpSp>
        <p:nvGrpSpPr>
          <p:cNvPr id="431" name="Group 431"/>
          <p:cNvGrpSpPr/>
          <p:nvPr/>
        </p:nvGrpSpPr>
        <p:grpSpPr>
          <a:xfrm>
            <a:off x="3286124" y="3959482"/>
            <a:ext cx="2928942" cy="2565146"/>
            <a:chOff x="0" y="-266700"/>
            <a:chExt cx="2928940" cy="2565144"/>
          </a:xfrm>
        </p:grpSpPr>
        <p:sp>
          <p:nvSpPr>
            <p:cNvPr id="429" name="Shape 429"/>
            <p:cNvSpPr/>
            <p:nvPr/>
          </p:nvSpPr>
          <p:spPr>
            <a:xfrm>
              <a:off x="0" y="131504"/>
              <a:ext cx="2928941" cy="21669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430" name="Shape 430"/>
            <p:cNvSpPr/>
            <p:nvPr/>
          </p:nvSpPr>
          <p:spPr>
            <a:xfrm>
              <a:off x="105781" y="-266701"/>
              <a:ext cx="2717378" cy="2400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</a:p>
            <a:p>
              <a:pPr lvl="0" algn="ctr"/>
            </a:p>
            <a:p>
              <a:pPr lvl="0" algn="ctr"/>
              <a:r>
                <a:rPr b="1"/>
                <a:t>При утверждении документации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endParaRPr b="1">
                <a:solidFill>
                  <a:srgbClr val="FFFFFF"/>
                </a:solidFill>
              </a:endParaRPr>
            </a:p>
            <a:p>
              <a:pPr lvl="0" algn="ctr"/>
              <a:r>
                <a:rPr b="1"/>
                <a:t>При работе</a:t>
              </a:r>
              <a:r>
                <a:rPr b="1"/>
                <a:t> в ЕИС</a:t>
              </a:r>
              <a:r>
                <a:rPr b="1"/>
                <a:t>, ЭТП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endParaRPr b="1">
                <a:solidFill>
                  <a:srgbClr val="FFFFFF"/>
                </a:solidFill>
              </a:endParaRPr>
            </a:p>
            <a:p>
              <a:pPr lvl="0" algn="ctr"/>
              <a:r>
                <a:rPr b="1"/>
                <a:t>При заключении контракта</a:t>
              </a:r>
            </a:p>
          </p:txBody>
        </p:sp>
      </p:grpSp>
      <p:grpSp>
        <p:nvGrpSpPr>
          <p:cNvPr id="434" name="Group 434"/>
          <p:cNvGrpSpPr/>
          <p:nvPr/>
        </p:nvGrpSpPr>
        <p:grpSpPr>
          <a:xfrm>
            <a:off x="6429374" y="4357687"/>
            <a:ext cx="2357442" cy="2239965"/>
            <a:chOff x="0" y="0"/>
            <a:chExt cx="2357440" cy="2239964"/>
          </a:xfrm>
        </p:grpSpPr>
        <p:sp>
          <p:nvSpPr>
            <p:cNvPr id="432" name="Shape 432"/>
            <p:cNvSpPr/>
            <p:nvPr/>
          </p:nvSpPr>
          <p:spPr>
            <a:xfrm>
              <a:off x="-1" y="0"/>
              <a:ext cx="2357442" cy="223996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433" name="Shape 433"/>
            <p:cNvSpPr/>
            <p:nvPr/>
          </p:nvSpPr>
          <p:spPr>
            <a:xfrm>
              <a:off x="109346" y="319881"/>
              <a:ext cx="2138749" cy="160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b="1"/>
                <a:t>Рассмотрение заявок</a:t>
              </a:r>
              <a:endParaRPr>
                <a:solidFill>
                  <a:srgbClr val="FFFFFF"/>
                </a:solidFill>
              </a:endParaRPr>
            </a:p>
            <a:p>
              <a:pPr lvl="0" algn="ctr"/>
              <a:endParaRPr b="1">
                <a:solidFill>
                  <a:srgbClr val="FFFFFF"/>
                </a:solidFill>
              </a:endParaRPr>
            </a:p>
            <a:p>
              <a:pPr lvl="0" algn="ctr"/>
              <a:r>
                <a:rPr b="1"/>
                <a:t>Оценка и сопоставление заявок</a:t>
              </a:r>
            </a:p>
          </p:txBody>
        </p:sp>
      </p:grpSp>
      <p:grpSp>
        <p:nvGrpSpPr>
          <p:cNvPr id="437" name="Group 437"/>
          <p:cNvGrpSpPr/>
          <p:nvPr/>
        </p:nvGrpSpPr>
        <p:grpSpPr>
          <a:xfrm>
            <a:off x="6357937" y="1071562"/>
            <a:ext cx="2428877" cy="3071817"/>
            <a:chOff x="0" y="0"/>
            <a:chExt cx="2428875" cy="3071815"/>
          </a:xfrm>
        </p:grpSpPr>
        <p:sp>
          <p:nvSpPr>
            <p:cNvPr id="435" name="Shape 435"/>
            <p:cNvSpPr/>
            <p:nvPr/>
          </p:nvSpPr>
          <p:spPr>
            <a:xfrm>
              <a:off x="0" y="0"/>
              <a:ext cx="2428876" cy="3071817"/>
            </a:xfrm>
            <a:prstGeom prst="roundRect">
              <a:avLst>
                <a:gd name="adj" fmla="val 9831"/>
              </a:avLst>
            </a:prstGeom>
            <a:gradFill flip="none" rotWithShape="1">
              <a:gsLst>
                <a:gs pos="0">
                  <a:srgbClr val="12253B"/>
                </a:gs>
                <a:gs pos="50000">
                  <a:srgbClr val="1B3555"/>
                </a:gs>
                <a:gs pos="100000">
                  <a:srgbClr val="204066"/>
                </a:gs>
              </a:gsLst>
              <a:lin ang="16200000" scaled="0"/>
            </a:gradFill>
            <a:ln w="25400" cap="flat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6" name="Shape 436"/>
            <p:cNvSpPr/>
            <p:nvPr/>
          </p:nvSpPr>
          <p:spPr>
            <a:xfrm>
              <a:off x="69937" y="951707"/>
              <a:ext cx="2289002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FFFFFF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FFFFFF"/>
                  </a:solidFill>
                </a:rPr>
                <a:t>Нарушения комиссией по осуществлению закупок</a:t>
              </a:r>
            </a:p>
          </p:txBody>
        </p:sp>
      </p:grp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>
            <p:ph type="title"/>
          </p:nvPr>
        </p:nvSpPr>
        <p:spPr>
          <a:xfrm>
            <a:off x="0" y="0"/>
            <a:ext cx="9144000" cy="576263"/>
          </a:xfrm>
          <a:prstGeom prst="rect">
            <a:avLst/>
          </a:prstGeom>
        </p:spPr>
        <p:txBody>
          <a:bodyPr/>
          <a:lstStyle>
            <a:lvl1pPr>
              <a:defRPr b="1" sz="2800"/>
            </a:lvl1pPr>
          </a:lstStyle>
          <a:p>
            <a:pPr lvl="0">
              <a:defRPr b="0" sz="1800"/>
            </a:pPr>
            <a:r>
              <a:rPr b="1" sz="2800"/>
              <a:t>Операторы электронных площадок</a:t>
            </a:r>
          </a:p>
        </p:txBody>
      </p:sp>
      <p:grpSp>
        <p:nvGrpSpPr>
          <p:cNvPr id="442" name="Group 442"/>
          <p:cNvGrpSpPr/>
          <p:nvPr/>
        </p:nvGrpSpPr>
        <p:grpSpPr>
          <a:xfrm>
            <a:off x="539551" y="1916832"/>
            <a:ext cx="2663827" cy="1249364"/>
            <a:chOff x="0" y="0"/>
            <a:chExt cx="2663825" cy="1249363"/>
          </a:xfrm>
        </p:grpSpPr>
        <p:sp>
          <p:nvSpPr>
            <p:cNvPr id="440" name="Shape 440"/>
            <p:cNvSpPr/>
            <p:nvPr/>
          </p:nvSpPr>
          <p:spPr>
            <a:xfrm>
              <a:off x="0" y="0"/>
              <a:ext cx="2663826" cy="124936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416F"/>
                </a:gs>
                <a:gs pos="50000">
                  <a:srgbClr val="005EA1"/>
                </a:gs>
                <a:gs pos="100000">
                  <a:srgbClr val="0070C0"/>
                </a:gs>
              </a:gsLst>
              <a:lin ang="16200000" scaled="0"/>
            </a:gradFill>
            <a:ln w="25400" cap="flat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1" name="Shape 441"/>
            <p:cNvSpPr/>
            <p:nvPr/>
          </p:nvSpPr>
          <p:spPr>
            <a:xfrm>
              <a:off x="60989" y="491332"/>
              <a:ext cx="2541848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ОЭП</a:t>
              </a:r>
            </a:p>
          </p:txBody>
        </p:sp>
      </p:grpSp>
      <p:grpSp>
        <p:nvGrpSpPr>
          <p:cNvPr id="445" name="Group 445"/>
          <p:cNvGrpSpPr/>
          <p:nvPr/>
        </p:nvGrpSpPr>
        <p:grpSpPr>
          <a:xfrm>
            <a:off x="4283967" y="1052735"/>
            <a:ext cx="4530728" cy="3097215"/>
            <a:chOff x="0" y="0"/>
            <a:chExt cx="4530726" cy="3097213"/>
          </a:xfrm>
        </p:grpSpPr>
        <p:sp>
          <p:nvSpPr>
            <p:cNvPr id="443" name="Shape 443"/>
            <p:cNvSpPr/>
            <p:nvPr/>
          </p:nvSpPr>
          <p:spPr>
            <a:xfrm>
              <a:off x="0" y="-1"/>
              <a:ext cx="4530727" cy="3097215"/>
            </a:xfrm>
            <a:prstGeom prst="roundRect">
              <a:avLst>
                <a:gd name="adj" fmla="val 9831"/>
              </a:avLst>
            </a:prstGeom>
            <a:gradFill flip="none" rotWithShape="1">
              <a:gsLst>
                <a:gs pos="0">
                  <a:srgbClr val="12253B"/>
                </a:gs>
                <a:gs pos="50000">
                  <a:srgbClr val="1B3555"/>
                </a:gs>
                <a:gs pos="100000">
                  <a:srgbClr val="204066"/>
                </a:gs>
              </a:gsLst>
              <a:lin ang="16200000" scaled="0"/>
            </a:gradFill>
            <a:ln w="25400" cap="flat">
              <a:solidFill>
                <a:srgbClr val="FFFFFF"/>
              </a:solidFill>
              <a:prstDash val="solid"/>
              <a:bevel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just">
                <a:defRPr sz="1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4" name="Shape 444"/>
            <p:cNvSpPr/>
            <p:nvPr/>
          </p:nvSpPr>
          <p:spPr>
            <a:xfrm>
              <a:off x="144015" y="742434"/>
              <a:ext cx="4352368" cy="168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just">
                <a:buClr>
                  <a:srgbClr val="FFFFFF"/>
                </a:buClr>
                <a:buSzPct val="100000"/>
                <a:buChar char="-"/>
              </a:pPr>
              <a:r>
                <a:rPr sz="1600">
                  <a:solidFill>
                    <a:srgbClr val="FFFFFF"/>
                  </a:solidFill>
                </a:rPr>
                <a:t>непрерывность проведения  ЭА </a:t>
              </a:r>
              <a:endParaRPr sz="1600">
                <a:solidFill>
                  <a:srgbClr val="FFFFFF"/>
                </a:solidFill>
              </a:endParaRPr>
            </a:p>
            <a:p>
              <a:pPr lvl="0" algn="just">
                <a:buClr>
                  <a:srgbClr val="FFFFFF"/>
                </a:buClr>
                <a:buSzPct val="100000"/>
                <a:buChar char="-"/>
              </a:pPr>
              <a:endParaRPr sz="1600">
                <a:solidFill>
                  <a:srgbClr val="FFFFFF"/>
                </a:solidFill>
              </a:endParaRPr>
            </a:p>
            <a:p>
              <a:pPr lvl="0" algn="just">
                <a:buClr>
                  <a:srgbClr val="FFFFFF"/>
                </a:buClr>
                <a:buSzPct val="100000"/>
                <a:buChar char="-"/>
              </a:pPr>
              <a:r>
                <a:rPr sz="1600">
                  <a:solidFill>
                    <a:srgbClr val="FFFFFF"/>
                  </a:solidFill>
                </a:rPr>
                <a:t>надежность функционирования программных и технических средств</a:t>
              </a:r>
              <a:endParaRPr>
                <a:solidFill>
                  <a:srgbClr val="FFFFFF"/>
                </a:solidFill>
              </a:endParaRPr>
            </a:p>
            <a:p>
              <a:pPr lvl="0" algn="just">
                <a:buClr>
                  <a:srgbClr val="FFFFFF"/>
                </a:buClr>
                <a:buSzPct val="100000"/>
                <a:buChar char="-"/>
              </a:pPr>
              <a:endParaRPr sz="1600">
                <a:solidFill>
                  <a:srgbClr val="FFFFFF"/>
                </a:solidFill>
              </a:endParaRPr>
            </a:p>
            <a:p>
              <a:pPr lvl="0" algn="just">
                <a:buClr>
                  <a:srgbClr val="FFFFFF"/>
                </a:buClr>
                <a:buSzPct val="100000"/>
                <a:buChar char="-"/>
              </a:pPr>
              <a:r>
                <a:rPr sz="1600">
                  <a:solidFill>
                    <a:srgbClr val="FFFFFF"/>
                  </a:solidFill>
                </a:rPr>
                <a:t> равный доступ участников ЭА к участию в нем</a:t>
              </a:r>
            </a:p>
          </p:txBody>
        </p:sp>
      </p:grpSp>
      <p:sp>
        <p:nvSpPr>
          <p:cNvPr id="446" name="Shape 446"/>
          <p:cNvSpPr/>
          <p:nvPr/>
        </p:nvSpPr>
        <p:spPr>
          <a:xfrm>
            <a:off x="3491879" y="1268759"/>
            <a:ext cx="327028" cy="2559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354"/>
                  <a:pt x="10800" y="792"/>
                </a:cubicBezTo>
                <a:lnTo>
                  <a:pt x="10800" y="9878"/>
                </a:lnTo>
                <a:cubicBezTo>
                  <a:pt x="10800" y="10315"/>
                  <a:pt x="15635" y="10670"/>
                  <a:pt x="21600" y="10670"/>
                </a:cubicBezTo>
                <a:cubicBezTo>
                  <a:pt x="15635" y="10670"/>
                  <a:pt x="10800" y="11024"/>
                  <a:pt x="10800" y="11462"/>
                </a:cubicBezTo>
                <a:lnTo>
                  <a:pt x="10800" y="20808"/>
                </a:lnTo>
                <a:cubicBezTo>
                  <a:pt x="10800" y="21246"/>
                  <a:pt x="5965" y="21600"/>
                  <a:pt x="0" y="21600"/>
                </a:cubicBezTo>
              </a:path>
            </a:pathLst>
          </a:custGeom>
          <a:ln w="38100">
            <a:solidFill>
              <a:srgbClr val="C0504D"/>
            </a:solidFill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b="1"/>
            </a:pPr>
          </a:p>
        </p:txBody>
      </p:sp>
      <p:grpSp>
        <p:nvGrpSpPr>
          <p:cNvPr id="449" name="Group 449"/>
          <p:cNvGrpSpPr/>
          <p:nvPr/>
        </p:nvGrpSpPr>
        <p:grpSpPr>
          <a:xfrm>
            <a:off x="401638" y="4437112"/>
            <a:ext cx="8424864" cy="2393903"/>
            <a:chOff x="0" y="0"/>
            <a:chExt cx="8424863" cy="2393902"/>
          </a:xfrm>
        </p:grpSpPr>
        <p:sp>
          <p:nvSpPr>
            <p:cNvPr id="447" name="Shape 447"/>
            <p:cNvSpPr/>
            <p:nvPr/>
          </p:nvSpPr>
          <p:spPr>
            <a:xfrm>
              <a:off x="0" y="0"/>
              <a:ext cx="8424864" cy="2232248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25400" cap="flat">
              <a:solidFill>
                <a:srgbClr val="3A5E8A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just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8" name="Shape 448"/>
            <p:cNvSpPr/>
            <p:nvPr/>
          </p:nvSpPr>
          <p:spPr>
            <a:xfrm>
              <a:off x="71606" y="57102"/>
              <a:ext cx="8281652" cy="233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just"/>
              <a:r>
                <a:rPr b="1" sz="2000"/>
                <a:t>«Сбои» в работе электронной площадки, вызванные различными причинами (к примеру, вследствие Ddos-атаки), нарушают положения Закона о контрактной системе и являются административно наказуемым деянием</a:t>
              </a:r>
              <a:r>
                <a:rPr b="1" sz="2000"/>
                <a:t>.</a:t>
              </a:r>
              <a:endParaRPr b="1" sz="2000"/>
            </a:p>
            <a:p>
              <a:pPr lvl="0" algn="just"/>
              <a:r>
                <a:rPr b="1" sz="2000"/>
                <a:t>Жалобы на действия Оператора электронной площадки рассматриваются исключительно в ЦА ФАС России.</a:t>
              </a:r>
              <a:endParaRPr b="1" sz="2000"/>
            </a:p>
            <a:p>
              <a:pPr lvl="0" algn="just"/>
              <a:r>
                <a:rPr b="1" sz="2000"/>
                <a:t>НЕОБХОДИМОСТЬ представления доказательств доводов жалобы</a:t>
              </a:r>
              <a:endParaRPr b="1" sz="2000"/>
            </a:p>
          </p:txBody>
        </p:sp>
      </p:grp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type="sldNum" sz="quarter" idx="4294967295"/>
          </p:nvPr>
        </p:nvSpPr>
        <p:spPr>
          <a:xfrm>
            <a:off x="0" y="6221729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452" name="image5.png" descr="http://sk59.ru/wp-content/uploads/2012/05/74883_108677495865485_106577446075490_59887_2054652_n.preview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1603" y="3071809"/>
            <a:ext cx="1301884" cy="141461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  <p:sp>
        <p:nvSpPr>
          <p:cNvPr id="453" name="Shape 453"/>
          <p:cNvSpPr/>
          <p:nvPr/>
        </p:nvSpPr>
        <p:spPr>
          <a:xfrm>
            <a:off x="755576" y="61183"/>
            <a:ext cx="82296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/>
            <a:r>
              <a:rPr b="1" sz="2800">
                <a:solidFill>
                  <a:srgbClr val="FFFFFF"/>
                </a:solidFill>
              </a:rPr>
              <a:t>Контроль в сфере закупок</a:t>
            </a:r>
            <a:endParaRPr sz="4400">
              <a:solidFill>
                <a:srgbClr val="333399"/>
              </a:solidFill>
            </a:endParaRPr>
          </a:p>
          <a:p>
            <a:pPr lvl="0" algn="ctr"/>
            <a:r>
              <a:rPr b="1" sz="2800">
                <a:solidFill>
                  <a:srgbClr val="FFFFFF"/>
                </a:solidFill>
              </a:rPr>
              <a:t>ФАС России</a:t>
            </a:r>
          </a:p>
        </p:txBody>
      </p:sp>
      <p:grpSp>
        <p:nvGrpSpPr>
          <p:cNvPr id="456" name="Group 456"/>
          <p:cNvGrpSpPr/>
          <p:nvPr/>
        </p:nvGrpSpPr>
        <p:grpSpPr>
          <a:xfrm>
            <a:off x="928662" y="285728"/>
            <a:ext cx="7557960" cy="434571"/>
            <a:chOff x="0" y="0"/>
            <a:chExt cx="7557959" cy="434570"/>
          </a:xfrm>
        </p:grpSpPr>
        <p:sp>
          <p:nvSpPr>
            <p:cNvPr id="454" name="Shape 454"/>
            <p:cNvSpPr/>
            <p:nvPr/>
          </p:nvSpPr>
          <p:spPr>
            <a:xfrm>
              <a:off x="0" y="0"/>
              <a:ext cx="7557960" cy="43457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254061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</a:pPr>
            </a:p>
          </p:txBody>
        </p:sp>
        <p:sp>
          <p:nvSpPr>
            <p:cNvPr id="455" name="Shape 455"/>
            <p:cNvSpPr/>
            <p:nvPr/>
          </p:nvSpPr>
          <p:spPr>
            <a:xfrm>
              <a:off x="21213" y="83934"/>
              <a:ext cx="7515534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600"/>
                </a:spcBef>
              </a:lvl1pPr>
            </a:lstStyle>
            <a:p>
              <a:pPr lvl="0"/>
              <a:r>
                <a:t>Типичные нарушения при осуществлении закупок</a:t>
              </a:r>
            </a:p>
          </p:txBody>
        </p:sp>
      </p:grpSp>
      <p:grpSp>
        <p:nvGrpSpPr>
          <p:cNvPr id="459" name="Group 459"/>
          <p:cNvGrpSpPr/>
          <p:nvPr/>
        </p:nvGrpSpPr>
        <p:grpSpPr>
          <a:xfrm>
            <a:off x="285720" y="785792"/>
            <a:ext cx="8699458" cy="5667547"/>
            <a:chOff x="0" y="0"/>
            <a:chExt cx="8699457" cy="5667545"/>
          </a:xfrm>
        </p:grpSpPr>
        <p:sp>
          <p:nvSpPr>
            <p:cNvPr id="457" name="Shape 457"/>
            <p:cNvSpPr/>
            <p:nvPr/>
          </p:nvSpPr>
          <p:spPr>
            <a:xfrm>
              <a:off x="0" y="0"/>
              <a:ext cx="8699458" cy="56675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rgbClr val="254061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600"/>
                </a:spcBef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8" name="Shape 458"/>
            <p:cNvSpPr/>
            <p:nvPr/>
          </p:nvSpPr>
          <p:spPr>
            <a:xfrm>
              <a:off x="276665" y="199170"/>
              <a:ext cx="8146127" cy="4610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marL="285750" indent="-285750" algn="ctr">
                <a:spcBef>
                  <a:spcPts val="600"/>
                </a:spcBef>
                <a:buClr>
                  <a:srgbClr val="000000"/>
                </a:buClr>
                <a:buSzPct val="100000"/>
                <a:buFont typeface="Trebuchet MS"/>
                <a:buChar char="-"/>
              </a:pPr>
              <a:r>
                <a:t>установление не «прозрачного» порядка оценки заявок на участие в конкурсе по неценовым критериям оценки;</a:t>
              </a:r>
              <a:endParaRPr>
                <a:solidFill>
                  <a:srgbClr val="FFFFFF"/>
                </a:solidFill>
              </a:endParaRPr>
            </a:p>
            <a:p>
              <a:pPr lvl="0" marL="285750" indent="-285750" algn="ctr">
                <a:spcBef>
                  <a:spcPts val="600"/>
                </a:spcBef>
                <a:buClr>
                  <a:srgbClr val="000000"/>
                </a:buClr>
                <a:buSzPct val="100000"/>
                <a:buFont typeface="Trebuchet MS"/>
                <a:buChar char="-"/>
              </a:pPr>
              <a:r>
                <a:t>отсутствие в документации</a:t>
              </a:r>
              <a:r>
                <a:t> надлежащей</a:t>
              </a:r>
              <a:r>
                <a:t> инструкции по заполнению заявки;</a:t>
              </a:r>
            </a:p>
            <a:p>
              <a:pPr lvl="0" marL="285750" indent="-285750" algn="ctr">
                <a:spcBef>
                  <a:spcPts val="600"/>
                </a:spcBef>
                <a:buClr>
                  <a:srgbClr val="000000"/>
                </a:buClr>
                <a:buSzPct val="100000"/>
                <a:buFont typeface="Trebuchet MS"/>
                <a:buChar char="-"/>
              </a:pPr>
              <a:r>
                <a:t>ненадлежащее описание объекта закупки;</a:t>
              </a:r>
              <a:endParaRPr>
                <a:solidFill>
                  <a:srgbClr val="FFFFFF"/>
                </a:solidFill>
              </a:endParaRPr>
            </a:p>
            <a:p>
              <a:pPr lvl="0" marL="285750" indent="-285750" algn="ctr">
                <a:spcBef>
                  <a:spcPts val="600"/>
                </a:spcBef>
                <a:buClr>
                  <a:srgbClr val="000000"/>
                </a:buClr>
                <a:buSzPct val="100000"/>
                <a:buFont typeface="Trebuchet MS"/>
                <a:buChar char="-"/>
              </a:pPr>
              <a:r>
                <a:t>нарушение порядка одностороннего</a:t>
              </a:r>
              <a:r>
                <a:t> отказа от исполнения</a:t>
              </a:r>
              <a:r>
                <a:t> контракта</a:t>
              </a:r>
              <a:r>
                <a:t>;</a:t>
              </a:r>
              <a:endParaRPr>
                <a:solidFill>
                  <a:srgbClr val="FFFFFF"/>
                </a:solidFill>
              </a:endParaRPr>
            </a:p>
            <a:p>
              <a:pPr lvl="0" marL="285750" indent="-285750" algn="ctr">
                <a:spcBef>
                  <a:spcPts val="600"/>
                </a:spcBef>
                <a:buClr>
                  <a:srgbClr val="000000"/>
                </a:buClr>
                <a:buSzPct val="100000"/>
                <a:buFont typeface="Trebuchet MS"/>
                <a:buChar char="-"/>
              </a:pPr>
              <a:r>
                <a:t>неверный выбор способа определения поставщика:</a:t>
              </a:r>
              <a:endParaRPr>
                <a:solidFill>
                  <a:srgbClr val="FFFFFF"/>
                </a:solidFill>
              </a:endParaRPr>
            </a:p>
            <a:p>
              <a:pPr lvl="0" marL="285750" indent="-285750" algn="ctr">
                <a:spcBef>
                  <a:spcPts val="600"/>
                </a:spcBef>
                <a:buClr>
                  <a:srgbClr val="000000"/>
                </a:buClr>
                <a:buSzPct val="100000"/>
                <a:buFont typeface="Trebuchet MS"/>
                <a:buChar char="-"/>
              </a:pPr>
              <a:r>
                <a:t>неверное установление требований к участникам закупки в документации;</a:t>
              </a:r>
              <a:endParaRPr>
                <a:solidFill>
                  <a:srgbClr val="FFFFFF"/>
                </a:solidFill>
              </a:endParaRPr>
            </a:p>
            <a:p>
              <a:pPr lvl="0" marL="285750" indent="-285750" algn="ctr">
                <a:spcBef>
                  <a:spcPts val="600"/>
                </a:spcBef>
                <a:buClr>
                  <a:srgbClr val="000000"/>
                </a:buClr>
                <a:buSzPct val="100000"/>
                <a:buFont typeface="Trebuchet MS"/>
                <a:buChar char="-"/>
              </a:pPr>
              <a:r>
                <a:t>о</a:t>
              </a:r>
              <a:r>
                <a:t>бъединение в один лот работ, технически и функционально не связанных между собой; «укрупнение» лота</a:t>
              </a:r>
              <a:r>
                <a:t>;</a:t>
              </a:r>
            </a:p>
            <a:p>
              <a:pPr lvl="0" marL="285750" indent="-285750" algn="ctr">
                <a:spcBef>
                  <a:spcPts val="600"/>
                </a:spcBef>
                <a:buClr>
                  <a:srgbClr val="000000"/>
                </a:buClr>
                <a:buSzPct val="100000"/>
                <a:buFont typeface="Trebuchet MS"/>
                <a:buChar char="-"/>
              </a:pPr>
              <a:r>
                <a:t>отсутствие в документации дат в течение которых участники закупки вправе обращаться за разъяснениями положений документации;</a:t>
              </a:r>
            </a:p>
            <a:p>
              <a:pPr lvl="0" marL="285750" indent="-285750" algn="ctr">
                <a:spcBef>
                  <a:spcPts val="600"/>
                </a:spcBef>
                <a:buClr>
                  <a:srgbClr val="000000"/>
                </a:buClr>
                <a:buSzPct val="100000"/>
                <a:buFont typeface="Trebuchet MS"/>
                <a:buChar char="-"/>
              </a:pPr>
              <a:r>
                <a:t>нарушение статьи 34 44-ФЗ при формировании проекта контракта (авансирование, ответственность)</a:t>
              </a:r>
            </a:p>
          </p:txBody>
        </p:sp>
      </p:grp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>
            <p:ph type="title"/>
          </p:nvPr>
        </p:nvSpPr>
        <p:spPr>
          <a:xfrm>
            <a:off x="500034" y="928669"/>
            <a:ext cx="8229601" cy="1143010"/>
          </a:xfrm>
          <a:prstGeom prst="rect">
            <a:avLst/>
          </a:prstGeom>
        </p:spPr>
        <p:txBody>
          <a:bodyPr lIns="0" tIns="0" rIns="0" bIns="0"/>
          <a:lstStyle>
            <a:lvl1pPr defTabSz="749808">
              <a:defRPr sz="3600">
                <a:solidFill>
                  <a:srgbClr val="3333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33399"/>
                </a:solidFill>
              </a:rPr>
              <a:t>Статья 50, статья 64 Закона о контрактной системе</a:t>
            </a:r>
          </a:p>
        </p:txBody>
      </p:sp>
      <p:sp>
        <p:nvSpPr>
          <p:cNvPr id="462" name="Shape 462"/>
          <p:cNvSpPr/>
          <p:nvPr>
            <p:ph type="body" idx="1"/>
          </p:nvPr>
        </p:nvSpPr>
        <p:spPr>
          <a:xfrm>
            <a:off x="571472" y="2285992"/>
            <a:ext cx="8115328" cy="4286280"/>
          </a:xfrm>
          <a:prstGeom prst="rect">
            <a:avLst/>
          </a:prstGeom>
        </p:spPr>
        <p:txBody>
          <a:bodyPr lIns="0" tIns="0" rIns="0" bIns="0"/>
          <a:lstStyle/>
          <a:p>
            <a:pPr lvl="0" marL="609600" indent="-609600" algn="just">
              <a:buClr>
                <a:srgbClr val="333399"/>
              </a:buClr>
              <a:buFont typeface="Times New Roman"/>
              <a:defRPr sz="1800"/>
            </a:pPr>
            <a:r>
              <a:rPr sz="3200">
                <a:solidFill>
                  <a:srgbClr val="333399"/>
                </a:solidFill>
              </a:rPr>
              <a:t>Совместное письмо ФАС России и Министерства экономического развития РФ от 11.12.2014 № АЦ/50997/14</a:t>
            </a:r>
          </a:p>
          <a:p>
            <a:pPr lvl="0" marL="609600" indent="-609600" algn="just">
              <a:buClr>
                <a:srgbClr val="333399"/>
              </a:buClr>
              <a:buFont typeface="Times New Roman"/>
              <a:defRPr sz="1800"/>
            </a:pPr>
            <a:r>
              <a:rPr sz="3200">
                <a:solidFill>
                  <a:srgbClr val="333399"/>
                </a:solidFill>
              </a:rPr>
              <a:t>1) предмет оценки</a:t>
            </a:r>
          </a:p>
          <a:p>
            <a:pPr lvl="0" marL="609600" indent="-609600" algn="just">
              <a:buClr>
                <a:srgbClr val="333399"/>
              </a:buClr>
              <a:buFont typeface="Times New Roman"/>
              <a:defRPr sz="1800"/>
            </a:pPr>
            <a:r>
              <a:rPr sz="3200">
                <a:solidFill>
                  <a:srgbClr val="333399"/>
                </a:solidFill>
              </a:rPr>
              <a:t>2)инструкция по заполнению заявки</a:t>
            </a:r>
          </a:p>
          <a:p>
            <a:pPr lvl="0" marL="609600" indent="-609600" algn="just">
              <a:buClr>
                <a:srgbClr val="333399"/>
              </a:buClr>
              <a:buFont typeface="Times New Roman"/>
              <a:defRPr sz="1800"/>
            </a:pPr>
            <a:r>
              <a:rPr sz="3200">
                <a:solidFill>
                  <a:srgbClr val="333399"/>
                </a:solidFill>
              </a:rPr>
              <a:t>3) зависимость (формула расчёта или шкала оценки)</a:t>
            </a:r>
          </a:p>
        </p:txBody>
      </p:sp>
      <p:sp>
        <p:nvSpPr>
          <p:cNvPr id="463" name="Shape 463"/>
          <p:cNvSpPr/>
          <p:nvPr>
            <p:ph type="sldNum" sz="quarter" idx="2"/>
          </p:nvPr>
        </p:nvSpPr>
        <p:spPr>
          <a:xfrm>
            <a:off x="6553200" y="6404292"/>
            <a:ext cx="2133600" cy="269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1600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fld id="{86CB4B4D-7CA3-9044-876B-883B54F8677D}" type="slidenum">
              <a:rPr b="1" sz="16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>
            <p:ph type="title"/>
          </p:nvPr>
        </p:nvSpPr>
        <p:spPr>
          <a:xfrm>
            <a:off x="457200" y="92077"/>
            <a:ext cx="8229600" cy="600620"/>
          </a:xfrm>
          <a:prstGeom prst="rect">
            <a:avLst/>
          </a:prstGeom>
        </p:spPr>
        <p:txBody>
          <a:bodyPr/>
          <a:lstStyle>
            <a:lvl1pPr defTabSz="786384">
              <a:defRPr sz="3354"/>
            </a:lvl1pPr>
          </a:lstStyle>
          <a:p>
            <a:pPr lvl="0">
              <a:defRPr sz="1800"/>
            </a:pPr>
            <a:r>
              <a:rPr sz="3354"/>
              <a:t>Примеры из практики</a:t>
            </a:r>
          </a:p>
        </p:txBody>
      </p:sp>
      <p:sp>
        <p:nvSpPr>
          <p:cNvPr id="466" name="Shape 466"/>
          <p:cNvSpPr/>
          <p:nvPr>
            <p:ph type="body" idx="1"/>
          </p:nvPr>
        </p:nvSpPr>
        <p:spPr>
          <a:xfrm>
            <a:off x="457200" y="1124743"/>
            <a:ext cx="8229600" cy="532859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b="1" sz="2900"/>
              <a:t>Решение Верховного Суда от 11.04.2016 № АКПИ16-53</a:t>
            </a:r>
            <a:endParaRPr sz="29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2900"/>
              <a:t>Постановление АС МО от 09.02.2015 по делу № А40-76994/15,</a:t>
            </a:r>
            <a:endParaRPr sz="29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2900"/>
              <a:t>Постановление АС Поволжского округа от 10.04.2014 по делу № А12-17263/2013, </a:t>
            </a:r>
            <a:endParaRPr sz="29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2900"/>
              <a:t>Постановление АС МО от 07.08.2015 по делу А40-152133/14 </a:t>
            </a:r>
            <a:endParaRPr sz="29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2900"/>
              <a:t>Решения АС г.Москвы по делам № А40-133598/15, А40-127806/2015, № А40-117057/15, № А40-6228/2015 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type="body" idx="1"/>
          </p:nvPr>
        </p:nvSpPr>
        <p:spPr>
          <a:xfrm>
            <a:off x="457200" y="476672"/>
            <a:ext cx="8363271" cy="5649491"/>
          </a:xfrm>
          <a:prstGeom prst="rect">
            <a:avLst/>
          </a:prstGeom>
        </p:spPr>
        <p:txBody>
          <a:bodyPr/>
          <a:lstStyle/>
          <a:p>
            <a:pPr lvl="0" algn="just">
              <a:defRPr sz="1800"/>
            </a:pPr>
            <a:r>
              <a:rPr sz="2800"/>
              <a:t>В составе заявки участник закупки предоставляет копию документа, подтверждающего соответствие участника закупки требованиям к участникам закупки, установленным заказчиком в документации в соответствии с пунктом 1 части 1 статьи 31 Закона № 44-ФЗ (СРО, лицензия и т.д.)</a:t>
            </a:r>
            <a:endParaRPr sz="2800"/>
          </a:p>
          <a:p>
            <a:pPr lvl="0" algn="just">
              <a:defRPr sz="1800"/>
            </a:pPr>
            <a:r>
              <a:rPr sz="2800"/>
              <a:t>В составе заявки участник закупки предоставляет декларацию о соответствии участника требованиям, установленным в соответствии с пунктами 3 - 9 части 1 статьи 31 Закона № 44-ФЗ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